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15" r:id="rId2"/>
  </p:sldMasterIdLst>
  <p:notesMasterIdLst>
    <p:notesMasterId r:id="rId22"/>
  </p:notesMasterIdLst>
  <p:sldIdLst>
    <p:sldId id="281" r:id="rId3"/>
    <p:sldId id="299" r:id="rId4"/>
    <p:sldId id="301" r:id="rId5"/>
    <p:sldId id="300" r:id="rId6"/>
    <p:sldId id="302" r:id="rId7"/>
    <p:sldId id="303" r:id="rId8"/>
    <p:sldId id="304" r:id="rId9"/>
    <p:sldId id="320" r:id="rId10"/>
    <p:sldId id="306" r:id="rId11"/>
    <p:sldId id="307" r:id="rId12"/>
    <p:sldId id="308" r:id="rId13"/>
    <p:sldId id="309" r:id="rId14"/>
    <p:sldId id="310" r:id="rId15"/>
    <p:sldId id="314" r:id="rId16"/>
    <p:sldId id="315" r:id="rId17"/>
    <p:sldId id="316" r:id="rId18"/>
    <p:sldId id="317" r:id="rId19"/>
    <p:sldId id="318" r:id="rId20"/>
    <p:sldId id="319"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11" userDrawn="1">
          <p15:clr>
            <a:srgbClr val="A4A3A4"/>
          </p15:clr>
        </p15:guide>
        <p15:guide id="5" pos="2880">
          <p15:clr>
            <a:srgbClr val="A4A3A4"/>
          </p15:clr>
        </p15:guide>
        <p15:guide id="6" orient="horz" pos="1620" userDrawn="1">
          <p15:clr>
            <a:srgbClr val="A4A3A4"/>
          </p15:clr>
        </p15:guide>
        <p15:guide id="7" orient="horz" pos="622" userDrawn="1">
          <p15:clr>
            <a:srgbClr val="A4A3A4"/>
          </p15:clr>
        </p15:guide>
        <p15:guide id="8" orient="horz" pos="2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EF"/>
    <a:srgbClr val="1D1D1B"/>
    <a:srgbClr val="EA002F"/>
    <a:srgbClr val="929292"/>
    <a:srgbClr val="000000"/>
    <a:srgbClr val="AE0D35"/>
    <a:srgbClr val="EB0028"/>
    <a:srgbClr val="EA0029"/>
    <a:srgbClr val="EBEBEB"/>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91392" autoAdjust="0"/>
  </p:normalViewPr>
  <p:slideViewPr>
    <p:cSldViewPr snapToGrid="0" snapToObjects="1">
      <p:cViewPr varScale="1">
        <p:scale>
          <a:sx n="88" d="100"/>
          <a:sy n="88" d="100"/>
        </p:scale>
        <p:origin x="1014" y="78"/>
      </p:cViewPr>
      <p:guideLst>
        <p:guide orient="horz" pos="411"/>
        <p:guide pos="2880"/>
        <p:guide orient="horz" pos="1620"/>
        <p:guide orient="horz" pos="622"/>
        <p:guide orient="horz" pos="2845"/>
      </p:guideLst>
    </p:cSldViewPr>
  </p:slideViewPr>
  <p:outlineViewPr>
    <p:cViewPr>
      <p:scale>
        <a:sx n="33" d="100"/>
        <a:sy n="33" d="100"/>
      </p:scale>
      <p:origin x="0" y="-320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3137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在如下几个方面具有较大的优势：</a:t>
            </a:r>
          </a:p>
          <a:p>
            <a:pPr latinLnBrk="1"/>
            <a:r>
              <a:rPr lang="zh-CN" altLang="en-US" sz="1200" b="0" i="0" kern="1200" dirty="0" smtClean="0">
                <a:solidFill>
                  <a:schemeClr val="tx1"/>
                </a:solidFill>
                <a:effectLst/>
                <a:latin typeface="+mn-lt"/>
                <a:ea typeface="+mn-ea"/>
                <a:cs typeface="+mn-cs"/>
              </a:rPr>
              <a:t>更快速的交付和部署</a:t>
            </a:r>
          </a:p>
          <a:p>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在整个开发周期都可以完美的辅助你实现快速交付。</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允许开发者在装有应用和服务本地容器做开发。可以直接集成到可持续开发流程中。</a:t>
            </a:r>
          </a:p>
          <a:p>
            <a:r>
              <a:rPr lang="zh-CN" altLang="en-US" sz="1200" b="0" i="0" kern="1200" dirty="0" smtClean="0">
                <a:solidFill>
                  <a:schemeClr val="tx1"/>
                </a:solidFill>
                <a:effectLst/>
                <a:latin typeface="+mn-lt"/>
                <a:ea typeface="+mn-ea"/>
                <a:cs typeface="+mn-cs"/>
              </a:rPr>
              <a:t>例如：开发者可以使用一个标准的镜像来构建一套开发容器，开发完成之后，运维人员可以直接使用这个容器来部署代码。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可以快速创建容器，快速迭代应用程序，并让整个过程全程可见，使团队中的其他成员更容易理解应用程序是如何创建和工作的。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容器很轻很快！容器的启动时间是秒级的，大量地节约开发、测试、部署的时间。</a:t>
            </a:r>
          </a:p>
          <a:p>
            <a:pPr latinLnBrk="1"/>
            <a:r>
              <a:rPr lang="zh-CN" altLang="en-US" sz="1200" b="0" i="0" kern="1200" dirty="0" smtClean="0">
                <a:solidFill>
                  <a:schemeClr val="tx1"/>
                </a:solidFill>
                <a:effectLst/>
                <a:latin typeface="+mn-lt"/>
                <a:ea typeface="+mn-ea"/>
                <a:cs typeface="+mn-cs"/>
              </a:rPr>
              <a:t>高效的部署和扩容</a:t>
            </a:r>
          </a:p>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容器几乎可以在任意的平台上运行，包括物理机、虚拟机、公有云、私有云、个人电脑、服务器等。 这种兼容性可以让用户把一个应用程序从一个平台直接迁移到另外一个。</a:t>
            </a:r>
          </a:p>
          <a:p>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的兼容性和轻量特性可以很轻松的实现负载的动态管理。你可以快速扩容或方便的下线的你的应用和服务，这种速度趋近实时。</a:t>
            </a:r>
          </a:p>
          <a:p>
            <a:pPr latinLnBrk="1"/>
            <a:r>
              <a:rPr lang="zh-CN" altLang="en-US" sz="1200" b="0" i="0" kern="1200" dirty="0" smtClean="0">
                <a:solidFill>
                  <a:schemeClr val="tx1"/>
                </a:solidFill>
                <a:effectLst/>
                <a:latin typeface="+mn-lt"/>
                <a:ea typeface="+mn-ea"/>
                <a:cs typeface="+mn-cs"/>
              </a:rPr>
              <a:t>更高的资源利用率</a:t>
            </a:r>
          </a:p>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对系统资源的利用率很高，一台主机上可以同时运行数千个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容器。容器除了运行其中应用外，基本不消耗额外的系统资源，使得应用的性能很高，同时系统的开销尽量小。传统虚拟机方式运行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个不同的应用就要起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个虚拟机，而</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只需要启动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个隔离的应用即可。</a:t>
            </a:r>
          </a:p>
          <a:p>
            <a:pPr latinLnBrk="1"/>
            <a:r>
              <a:rPr lang="zh-CN" altLang="en-US" sz="1200" b="0" i="0" kern="1200" dirty="0" smtClean="0">
                <a:solidFill>
                  <a:schemeClr val="tx1"/>
                </a:solidFill>
                <a:effectLst/>
                <a:latin typeface="+mn-lt"/>
                <a:ea typeface="+mn-ea"/>
                <a:cs typeface="+mn-cs"/>
              </a:rPr>
              <a:t>更简单的管理</a:t>
            </a:r>
          </a:p>
          <a:p>
            <a:r>
              <a:rPr lang="zh-CN" altLang="en-US" sz="1200" b="0" i="0" kern="1200" dirty="0" smtClean="0">
                <a:solidFill>
                  <a:schemeClr val="tx1"/>
                </a:solidFill>
                <a:effectLst/>
                <a:latin typeface="+mn-lt"/>
                <a:ea typeface="+mn-ea"/>
                <a:cs typeface="+mn-cs"/>
              </a:rPr>
              <a:t>使用 </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，只需要小小的修改，就可以替代以往大量的更新工作。所有的修改都以增量的方式被分发和更新，从而实现自动化并且高效的管理。</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73347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215186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2779034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F6F32-7521-8347-8A87-DF398754F7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55" r="190" b="1"/>
          <a:stretch/>
        </p:blipFill>
        <p:spPr>
          <a:xfrm>
            <a:off x="0" y="0"/>
            <a:ext cx="9144000" cy="5143500"/>
          </a:xfrm>
          <a:prstGeom prst="rect">
            <a:avLst/>
          </a:prstGeom>
        </p:spPr>
      </p:pic>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0" y="1872418"/>
            <a:ext cx="9144000" cy="1684980"/>
          </a:xfrm>
          <a:prstGeom prst="rect">
            <a:avLst/>
          </a:prstGeom>
        </p:spPr>
        <p:txBody>
          <a:bodyPr anchor="t">
            <a:normAutofit/>
          </a:bodyPr>
          <a:lstStyle>
            <a:lvl1pPr marL="0" indent="0" algn="ctr">
              <a:lnSpc>
                <a:spcPts val="2440"/>
              </a:lnSpc>
              <a:spcBef>
                <a:spcPts val="0"/>
              </a:spcBef>
              <a:buNone/>
              <a:defRPr sz="1600" b="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Tree>
    <p:extLst>
      <p:ext uri="{BB962C8B-B14F-4D97-AF65-F5344CB8AC3E}">
        <p14:creationId xmlns:p14="http://schemas.microsoft.com/office/powerpoint/2010/main" val="36266548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102">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A70F78-6AC5-F84C-9CF3-8E56BBB3A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7" y="-20538"/>
            <a:ext cx="9161582" cy="4084538"/>
          </a:xfrm>
          <a:prstGeom prst="rect">
            <a:avLst/>
          </a:prstGeom>
        </p:spPr>
      </p:pic>
      <p:sp>
        <p:nvSpPr>
          <p:cNvPr id="2" name="Title 1"/>
          <p:cNvSpPr>
            <a:spLocks noGrp="1"/>
          </p:cNvSpPr>
          <p:nvPr>
            <p:ph type="ctrTitle" hasCustomPrompt="1"/>
          </p:nvPr>
        </p:nvSpPr>
        <p:spPr>
          <a:xfrm>
            <a:off x="586501" y="623388"/>
            <a:ext cx="4917935" cy="517691"/>
          </a:xfrm>
          <a:prstGeom prst="rect">
            <a:avLst/>
          </a:prstGeom>
        </p:spPr>
        <p:txBody>
          <a:bodyPr anchor="t">
            <a:normAutofit/>
          </a:bodyPr>
          <a:lstStyle>
            <a:lvl1pPr algn="l">
              <a:defRPr sz="2400" b="0" i="0">
                <a:solidFill>
                  <a:srgbClr val="000000"/>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3" name="Subtitle 2"/>
          <p:cNvSpPr>
            <a:spLocks noGrp="1"/>
          </p:cNvSpPr>
          <p:nvPr>
            <p:ph type="subTitle" idx="1" hasCustomPrompt="1"/>
          </p:nvPr>
        </p:nvSpPr>
        <p:spPr>
          <a:xfrm>
            <a:off x="579518" y="1413039"/>
            <a:ext cx="1594527" cy="883707"/>
          </a:xfrm>
          <a:prstGeom prst="rect">
            <a:avLst/>
          </a:prstGeom>
        </p:spPr>
        <p:txBody>
          <a:bodyPr>
            <a:normAutofit/>
          </a:bodyPr>
          <a:lstStyle>
            <a:lvl1pPr marL="0" indent="0" algn="l">
              <a:lnSpc>
                <a:spcPts val="1520"/>
              </a:lnSpc>
              <a:buNone/>
              <a:defRPr sz="1100" b="0" i="0" baseline="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endParaRPr lang="en-US" dirty="0"/>
          </a:p>
        </p:txBody>
      </p:sp>
      <p:pic>
        <p:nvPicPr>
          <p:cNvPr id="10" name="Picture 9">
            <a:extLst>
              <a:ext uri="{FF2B5EF4-FFF2-40B4-BE49-F238E27FC236}">
                <a16:creationId xmlns:a16="http://schemas.microsoft.com/office/drawing/2014/main" id="{13AF331D-3903-B946-BB2A-32E9EB41B8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7633" y="1927602"/>
            <a:ext cx="508000" cy="508000"/>
          </a:xfrm>
          <a:prstGeom prst="rect">
            <a:avLst/>
          </a:prstGeom>
        </p:spPr>
      </p:pic>
    </p:spTree>
    <p:extLst>
      <p:ext uri="{BB962C8B-B14F-4D97-AF65-F5344CB8AC3E}">
        <p14:creationId xmlns:p14="http://schemas.microsoft.com/office/powerpoint/2010/main" val="38504600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5" orient="horz" pos="25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ln>
            <a:noFill/>
          </a:ln>
        </p:spPr>
      </p:pic>
      <p:sp>
        <p:nvSpPr>
          <p:cNvPr id="7" name="矩形 6"/>
          <p:cNvSpPr/>
          <p:nvPr userDrawn="1"/>
        </p:nvSpPr>
        <p:spPr>
          <a:xfrm>
            <a:off x="0" y="0"/>
            <a:ext cx="9144000" cy="51435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Tree>
    <p:extLst>
      <p:ext uri="{BB962C8B-B14F-4D97-AF65-F5344CB8AC3E}">
        <p14:creationId xmlns:p14="http://schemas.microsoft.com/office/powerpoint/2010/main" val="23233255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
        <p:nvSpPr>
          <p:cNvPr id="2" name="Title 1">
            <a:extLst>
              <a:ext uri="{FF2B5EF4-FFF2-40B4-BE49-F238E27FC236}">
                <a16:creationId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0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Tree>
    <p:extLst>
      <p:ext uri="{BB962C8B-B14F-4D97-AF65-F5344CB8AC3E}">
        <p14:creationId xmlns:p14="http://schemas.microsoft.com/office/powerpoint/2010/main" val="662050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417874"/>
      </p:ext>
    </p:extLst>
  </p:cSld>
  <p:clrMap bg1="lt1" tx1="dk1" bg2="lt2" tx2="dk2" accent1="accent1" accent2="accent2" accent3="accent3" accent4="accent4" accent5="accent5" accent6="accent6" hlink="hlink" folHlink="folHlink"/>
  <p:sldLayoutIdLst>
    <p:sldLayoutId id="2147483696" r:id="rId1"/>
    <p:sldLayoutId id="2147483720" r:id="rId2"/>
    <p:sldLayoutId id="2147483721"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orient="horz" pos="30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454229"/>
      </p:ext>
    </p:extLst>
  </p:cSld>
  <p:clrMap bg1="lt1" tx1="dk1" bg2="lt2" tx2="dk2" accent1="accent1" accent2="accent2" accent3="accent3" accent4="accent4" accent5="accent5" accent6="accent6" hlink="hlink" folHlink="folHlink"/>
  <p:sldLayoutIdLst>
    <p:sldLayoutId id="2147483716"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343">
          <p15:clr>
            <a:srgbClr val="F26B43"/>
          </p15:clr>
        </p15:guide>
        <p15:guide id="4" pos="5417">
          <p15:clr>
            <a:srgbClr val="F26B43"/>
          </p15:clr>
        </p15:guide>
        <p15:guide id="5" orient="horz" pos="30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62812" y="1234869"/>
            <a:ext cx="5219699" cy="653705"/>
          </a:xfrm>
          <a:prstGeom prst="rect">
            <a:avLst/>
          </a:prstGeom>
          <a:noFill/>
        </p:spPr>
        <p:txBody>
          <a:bodyPr wrap="none" rtlCol="0">
            <a:spAutoFit/>
          </a:bodyPr>
          <a:lstStyle/>
          <a:p>
            <a:pPr eaLnBrk="0" hangingPunct="0">
              <a:lnSpc>
                <a:spcPct val="114000"/>
              </a:lnSpc>
              <a:defRPr/>
            </a:pPr>
            <a:r>
              <a:rPr lang="zh-CN" altLang="en-US" sz="3200" kern="0" dirty="0" smtClean="0">
                <a:solidFill>
                  <a:schemeClr val="accent2"/>
                </a:solidFill>
                <a:latin typeface="微软雅黑" panose="020B0503020204020204" pitchFamily="34" charset="-122"/>
                <a:ea typeface="微软雅黑" panose="020B0503020204020204" pitchFamily="34" charset="-122"/>
              </a:rPr>
              <a:t>了解</a:t>
            </a:r>
            <a:r>
              <a:rPr lang="en-US" altLang="zh-CN" sz="3200" kern="0" dirty="0" err="1" smtClean="0">
                <a:solidFill>
                  <a:schemeClr val="accent2"/>
                </a:solidFill>
                <a:latin typeface="微软雅黑" panose="020B0503020204020204" pitchFamily="34" charset="-122"/>
                <a:ea typeface="微软雅黑" panose="020B0503020204020204" pitchFamily="34" charset="-122"/>
              </a:rPr>
              <a:t>docker</a:t>
            </a:r>
            <a:r>
              <a:rPr lang="zh-CN" altLang="en-US" sz="3200" kern="0" dirty="0" smtClean="0">
                <a:solidFill>
                  <a:schemeClr val="accent2"/>
                </a:solidFill>
                <a:latin typeface="微软雅黑" panose="020B0503020204020204" pitchFamily="34" charset="-122"/>
                <a:ea typeface="微软雅黑" panose="020B0503020204020204" pitchFamily="34" charset="-122"/>
              </a:rPr>
              <a:t>容器</a:t>
            </a:r>
            <a:r>
              <a:rPr lang="zh-CN" altLang="en-US" sz="3200" kern="0" dirty="0">
                <a:solidFill>
                  <a:schemeClr val="accent2"/>
                </a:solidFill>
                <a:latin typeface="微软雅黑" panose="020B0503020204020204" pitchFamily="34" charset="-122"/>
                <a:ea typeface="微软雅黑" panose="020B0503020204020204" pitchFamily="34" charset="-122"/>
              </a:rPr>
              <a:t>的基础知识</a:t>
            </a:r>
            <a:endParaRPr lang="en-US" altLang="zh-CN" sz="3200" kern="0" dirty="0" smtClean="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50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1"/>
          <p:cNvSpPr>
            <a:spLocks noGrp="1"/>
          </p:cNvSpPr>
          <p:nvPr>
            <p:ph type="subTitle" idx="1"/>
          </p:nvPr>
        </p:nvSpPr>
        <p:spPr>
          <a:xfrm>
            <a:off x="551614" y="85667"/>
            <a:ext cx="8044314" cy="745050"/>
          </a:xfrm>
        </p:spPr>
        <p:txBody>
          <a:bodyPr/>
          <a:lstStyle/>
          <a:p>
            <a:r>
              <a:rPr lang="zh-CN" altLang="en-US" sz="1800" dirty="0" smtClean="0"/>
              <a:t>什么是分层镜像</a:t>
            </a:r>
            <a:endParaRPr lang="en-US" sz="1800" dirty="0"/>
          </a:p>
        </p:txBody>
      </p:sp>
      <p:sp>
        <p:nvSpPr>
          <p:cNvPr id="4" name="灯片编号占位符 3"/>
          <p:cNvSpPr>
            <a:spLocks noGrp="1"/>
          </p:cNvSpPr>
          <p:nvPr>
            <p:ph type="sldNum" sz="quarter" idx="4"/>
          </p:nvPr>
        </p:nvSpPr>
        <p:spPr/>
        <p:txBody>
          <a:bodyPr/>
          <a:lstStyle/>
          <a:p>
            <a:fld id="{C3837181-38C6-AD4F-B8BA-B444770388BB}" type="slidenum">
              <a:rPr lang="en-US" smtClean="0"/>
              <a:pPr/>
              <a:t>10</a:t>
            </a:fld>
            <a:endParaRPr lang="en-US" dirty="0"/>
          </a:p>
        </p:txBody>
      </p:sp>
      <p:pic>
        <p:nvPicPr>
          <p:cNvPr id="5" name="Picture 2" descr="http://7xo6kd.com1.z0.glb.clouddn.com/upload-ueditor-image-20170504-14938690143460149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52" y="778238"/>
            <a:ext cx="3249450" cy="306360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599192" y="1072849"/>
            <a:ext cx="4374211" cy="1631216"/>
          </a:xfrm>
          <a:prstGeom prst="rect">
            <a:avLst/>
          </a:prstGeom>
          <a:noFill/>
        </p:spPr>
        <p:txBody>
          <a:bodyPr wrap="square" rtlCol="0">
            <a:spAutoFit/>
          </a:bodyPr>
          <a:lstStyle/>
          <a:p>
            <a:r>
              <a:rPr lang="en-US" altLang="zh-CN" sz="2000" dirty="0" err="1"/>
              <a:t>Docker</a:t>
            </a:r>
            <a:r>
              <a:rPr lang="zh-CN" altLang="en-US" sz="2000" dirty="0"/>
              <a:t>镜像的</a:t>
            </a:r>
            <a:r>
              <a:rPr lang="zh-CN" altLang="en-US" sz="2000" dirty="0" smtClean="0"/>
              <a:t>分层结构</a:t>
            </a:r>
            <a:endParaRPr lang="en-US" altLang="zh-CN" sz="2000" dirty="0" smtClean="0"/>
          </a:p>
          <a:p>
            <a:endParaRPr lang="en-US" altLang="zh-CN" sz="2000" dirty="0" smtClean="0">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200" b="1" dirty="0"/>
              <a:t>只有容器层是可写的，容器层下面的所有镜像层都是只读</a:t>
            </a:r>
            <a:r>
              <a:rPr lang="zh-CN" altLang="en-US" sz="1200" b="1" dirty="0" smtClean="0"/>
              <a:t>的</a:t>
            </a:r>
            <a:endParaRPr lang="en-US" altLang="zh-CN" sz="1200" b="1" dirty="0" smtClean="0"/>
          </a:p>
          <a:p>
            <a:pPr marL="171450" indent="-171450">
              <a:buFont typeface="Arial" panose="020B0604020202020204" pitchFamily="34" charset="0"/>
              <a:buChar char="•"/>
            </a:pPr>
            <a:endParaRPr lang="en-US" altLang="zh-CN" sz="1200" b="1" dirty="0" smtClean="0"/>
          </a:p>
          <a:p>
            <a:pPr marL="171450" indent="-171450">
              <a:buFont typeface="Arial" panose="020B0604020202020204" pitchFamily="34" charset="0"/>
              <a:buChar char="•"/>
            </a:pPr>
            <a:r>
              <a:rPr lang="zh-CN" altLang="en-US" sz="1200" b="1" dirty="0" smtClean="0"/>
              <a:t>叠加文件系统：从</a:t>
            </a:r>
            <a:r>
              <a:rPr lang="zh-CN" altLang="en-US" sz="1200" b="1" dirty="0"/>
              <a:t>上往下依次在各镜像层中</a:t>
            </a:r>
            <a:r>
              <a:rPr lang="zh-CN" altLang="en-US" sz="1200" b="1" dirty="0" smtClean="0"/>
              <a:t>查找文件</a:t>
            </a:r>
            <a:endParaRPr lang="en-US" altLang="zh-CN" sz="1200" b="1" dirty="0" smtClean="0"/>
          </a:p>
          <a:p>
            <a:pPr marL="171450" indent="-171450">
              <a:buFont typeface="Arial" panose="020B0604020202020204" pitchFamily="34" charset="0"/>
              <a:buChar char="•"/>
            </a:pPr>
            <a:endParaRPr lang="en-US" altLang="zh-CN" sz="1200" b="1" dirty="0" smtClean="0"/>
          </a:p>
          <a:p>
            <a:pPr marL="171450" indent="-171450">
              <a:buFont typeface="Arial" panose="020B0604020202020204" pitchFamily="34" charset="0"/>
              <a:buChar char="•"/>
            </a:pPr>
            <a:r>
              <a:rPr lang="en-US" sz="1200" b="1" dirty="0" smtClean="0"/>
              <a:t>Copy-on-Write</a:t>
            </a:r>
            <a:r>
              <a:rPr lang="zh-CN" altLang="en-US" sz="1200" b="1" dirty="0" smtClean="0"/>
              <a:t>：</a:t>
            </a:r>
            <a:r>
              <a:rPr lang="zh-CN" altLang="en-US" sz="1200" b="1" dirty="0"/>
              <a:t>只有当需要修改时才复制一份数据</a:t>
            </a:r>
            <a:endParaRPr lang="en-US" altLang="zh-CN" sz="1200" b="1" dirty="0"/>
          </a:p>
        </p:txBody>
      </p:sp>
    </p:spTree>
    <p:extLst>
      <p:ext uri="{BB962C8B-B14F-4D97-AF65-F5344CB8AC3E}">
        <p14:creationId xmlns:p14="http://schemas.microsoft.com/office/powerpoint/2010/main" val="1779716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551614" y="85667"/>
            <a:ext cx="8044314" cy="745050"/>
          </a:xfrm>
        </p:spPr>
        <p:txBody>
          <a:bodyPr/>
          <a:lstStyle/>
          <a:p>
            <a:r>
              <a:rPr lang="zh-CN" altLang="en-US" sz="1800" dirty="0" smtClean="0"/>
              <a:t>什么是</a:t>
            </a:r>
            <a:r>
              <a:rPr lang="en-US" altLang="zh-CN" sz="1800" dirty="0" err="1" smtClean="0"/>
              <a:t>Dockerfile</a:t>
            </a:r>
            <a:endParaRPr lang="en-US" altLang="zh-CN" sz="1800" dirty="0" smtClean="0"/>
          </a:p>
          <a:p>
            <a:endParaRPr lang="en-US" sz="1800" dirty="0"/>
          </a:p>
        </p:txBody>
      </p:sp>
      <p:sp>
        <p:nvSpPr>
          <p:cNvPr id="4" name="灯片编号占位符 3"/>
          <p:cNvSpPr>
            <a:spLocks noGrp="1"/>
          </p:cNvSpPr>
          <p:nvPr>
            <p:ph type="sldNum" sz="quarter" idx="4"/>
          </p:nvPr>
        </p:nvSpPr>
        <p:spPr/>
        <p:txBody>
          <a:bodyPr/>
          <a:lstStyle/>
          <a:p>
            <a:fld id="{C3837181-38C6-AD4F-B8BA-B444770388BB}" type="slidenum">
              <a:rPr lang="en-US" smtClean="0"/>
              <a:pPr/>
              <a:t>11</a:t>
            </a:fld>
            <a:endParaRPr lang="en-US" dirty="0"/>
          </a:p>
        </p:txBody>
      </p:sp>
      <p:pic>
        <p:nvPicPr>
          <p:cNvPr id="1026" name="Picture 2" descr="http://7xo6kd.com1.z0.glb.clouddn.com/upload-ueditor-image-20170504-14938690140550865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6500" y="2582491"/>
            <a:ext cx="6222968" cy="20201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42" y="744098"/>
            <a:ext cx="43434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911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1"/>
          <p:cNvSpPr>
            <a:spLocks noGrp="1"/>
          </p:cNvSpPr>
          <p:nvPr>
            <p:ph type="subTitle" idx="1"/>
          </p:nvPr>
        </p:nvSpPr>
        <p:spPr>
          <a:xfrm>
            <a:off x="551614" y="85667"/>
            <a:ext cx="8044314" cy="745050"/>
          </a:xfrm>
        </p:spPr>
        <p:txBody>
          <a:bodyPr/>
          <a:lstStyle/>
          <a:p>
            <a:r>
              <a:rPr lang="zh-CN" altLang="en-US" sz="1800" dirty="0" smtClean="0"/>
              <a:t>常用</a:t>
            </a:r>
            <a:r>
              <a:rPr lang="en-US" altLang="zh-CN" sz="1800" dirty="0" err="1" smtClean="0"/>
              <a:t>Dockerfile</a:t>
            </a:r>
            <a:r>
              <a:rPr lang="zh-CN" altLang="en-US" sz="1800" dirty="0" smtClean="0"/>
              <a:t>指令</a:t>
            </a:r>
            <a:endParaRPr lang="en-US" altLang="zh-CN" sz="1800" dirty="0" smtClean="0"/>
          </a:p>
          <a:p>
            <a:endParaRPr lang="en-US" sz="1800" dirty="0"/>
          </a:p>
        </p:txBody>
      </p:sp>
      <p:sp>
        <p:nvSpPr>
          <p:cNvPr id="4" name="灯片编号占位符 3"/>
          <p:cNvSpPr>
            <a:spLocks noGrp="1"/>
          </p:cNvSpPr>
          <p:nvPr>
            <p:ph type="sldNum" sz="quarter" idx="4"/>
          </p:nvPr>
        </p:nvSpPr>
        <p:spPr/>
        <p:txBody>
          <a:bodyPr/>
          <a:lstStyle/>
          <a:p>
            <a:fld id="{C3837181-38C6-AD4F-B8BA-B444770388BB}" type="slidenum">
              <a:rPr lang="en-US" smtClean="0"/>
              <a:pPr/>
              <a:t>12</a:t>
            </a:fld>
            <a:endParaRPr lang="en-US" dirty="0"/>
          </a:p>
        </p:txBody>
      </p:sp>
      <p:graphicFrame>
        <p:nvGraphicFramePr>
          <p:cNvPr id="6" name="表格 5"/>
          <p:cNvGraphicFramePr>
            <a:graphicFrameLocks noGrp="1"/>
          </p:cNvGraphicFramePr>
          <p:nvPr>
            <p:extLst/>
          </p:nvPr>
        </p:nvGraphicFramePr>
        <p:xfrm>
          <a:off x="1062104" y="518816"/>
          <a:ext cx="6762466" cy="4106888"/>
        </p:xfrm>
        <a:graphic>
          <a:graphicData uri="http://schemas.openxmlformats.org/drawingml/2006/table">
            <a:tbl>
              <a:tblPr/>
              <a:tblGrid>
                <a:gridCol w="1515982">
                  <a:extLst>
                    <a:ext uri="{9D8B030D-6E8A-4147-A177-3AD203B41FA5}">
                      <a16:colId xmlns:a16="http://schemas.microsoft.com/office/drawing/2014/main" val="20000"/>
                    </a:ext>
                  </a:extLst>
                </a:gridCol>
                <a:gridCol w="5246484">
                  <a:extLst>
                    <a:ext uri="{9D8B030D-6E8A-4147-A177-3AD203B41FA5}">
                      <a16:colId xmlns:a16="http://schemas.microsoft.com/office/drawing/2014/main" val="20001"/>
                    </a:ext>
                  </a:extLst>
                </a:gridCol>
              </a:tblGrid>
              <a:tr h="289508">
                <a:tc>
                  <a:txBody>
                    <a:bodyPr/>
                    <a:lstStyle/>
                    <a:p>
                      <a:pPr algn="l"/>
                      <a:r>
                        <a:rPr lang="zh-CN" altLang="en-US" sz="1000" b="1" dirty="0">
                          <a:solidFill>
                            <a:schemeClr val="bg1"/>
                          </a:solidFill>
                          <a:effectLst/>
                        </a:rPr>
                        <a:t>指令</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929292"/>
                    </a:solidFill>
                  </a:tcPr>
                </a:tc>
                <a:tc>
                  <a:txBody>
                    <a:bodyPr/>
                    <a:lstStyle/>
                    <a:p>
                      <a:pPr algn="l"/>
                      <a:r>
                        <a:rPr lang="zh-CN" altLang="en-US" sz="1000" b="1" dirty="0">
                          <a:solidFill>
                            <a:schemeClr val="bg1"/>
                          </a:solidFill>
                          <a:effectLst/>
                        </a:rPr>
                        <a:t>说明</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929292"/>
                    </a:solidFill>
                  </a:tcPr>
                </a:tc>
                <a:extLst>
                  <a:ext uri="{0D108BD9-81ED-4DB2-BD59-A6C34878D82A}">
                    <a16:rowId xmlns:a16="http://schemas.microsoft.com/office/drawing/2014/main" val="10000"/>
                  </a:ext>
                </a:extLst>
              </a:tr>
              <a:tr h="289508">
                <a:tc>
                  <a:txBody>
                    <a:bodyPr/>
                    <a:lstStyle/>
                    <a:p>
                      <a:pPr algn="l"/>
                      <a:r>
                        <a:rPr lang="en-US" sz="1000" dirty="0">
                          <a:effectLst/>
                        </a:rPr>
                        <a:t>FROM</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a:effectLst/>
                        </a:rPr>
                        <a:t>指定所创建镜像的基础镜像</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89508">
                <a:tc>
                  <a:txBody>
                    <a:bodyPr/>
                    <a:lstStyle/>
                    <a:p>
                      <a:pPr algn="l"/>
                      <a:r>
                        <a:rPr lang="en-US" sz="1000" dirty="0">
                          <a:effectLst/>
                        </a:rPr>
                        <a:t>RUN</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a:effectLst/>
                        </a:rPr>
                        <a:t>运行命令</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2"/>
                  </a:ext>
                </a:extLst>
              </a:tr>
              <a:tr h="289508">
                <a:tc>
                  <a:txBody>
                    <a:bodyPr/>
                    <a:lstStyle/>
                    <a:p>
                      <a:pPr algn="l"/>
                      <a:r>
                        <a:rPr lang="en-US" sz="1000">
                          <a:effectLst/>
                        </a:rPr>
                        <a:t>CMD</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指定启动容器时默认执行的命令</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89508">
                <a:tc>
                  <a:txBody>
                    <a:bodyPr/>
                    <a:lstStyle/>
                    <a:p>
                      <a:pPr algn="l"/>
                      <a:r>
                        <a:rPr lang="en-US" sz="1000">
                          <a:effectLst/>
                        </a:rPr>
                        <a:t>LABEL</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指定生成镜像的元数据标签信息</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4"/>
                  </a:ext>
                </a:extLst>
              </a:tr>
              <a:tr h="289508">
                <a:tc>
                  <a:txBody>
                    <a:bodyPr/>
                    <a:lstStyle/>
                    <a:p>
                      <a:pPr algn="l"/>
                      <a:r>
                        <a:rPr lang="en-US" sz="1000">
                          <a:effectLst/>
                        </a:rPr>
                        <a:t>EXPOSE</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声明镜像内服务所监听的端口</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89508">
                <a:tc>
                  <a:txBody>
                    <a:bodyPr/>
                    <a:lstStyle/>
                    <a:p>
                      <a:pPr algn="l"/>
                      <a:r>
                        <a:rPr lang="en-US" sz="1000">
                          <a:effectLst/>
                        </a:rPr>
                        <a:t>ENV</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指定环境变量</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6"/>
                  </a:ext>
                </a:extLst>
              </a:tr>
              <a:tr h="289508">
                <a:tc>
                  <a:txBody>
                    <a:bodyPr/>
                    <a:lstStyle/>
                    <a:p>
                      <a:pPr algn="l"/>
                      <a:r>
                        <a:rPr lang="en-US" sz="1000">
                          <a:effectLst/>
                        </a:rPr>
                        <a:t>ADD</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赋值指定的</a:t>
                      </a:r>
                      <a:r>
                        <a:rPr lang="en-US" altLang="zh-CN" sz="1000" dirty="0">
                          <a:effectLst/>
                        </a:rPr>
                        <a:t>&lt;</a:t>
                      </a:r>
                      <a:r>
                        <a:rPr lang="en-US" altLang="zh-CN" sz="1000" dirty="0" err="1">
                          <a:effectLst/>
                        </a:rPr>
                        <a:t>src</a:t>
                      </a:r>
                      <a:r>
                        <a:rPr lang="en-US" altLang="zh-CN" sz="1000" dirty="0">
                          <a:effectLst/>
                        </a:rPr>
                        <a:t>&gt;</a:t>
                      </a:r>
                      <a:r>
                        <a:rPr lang="zh-CN" altLang="en-US" sz="1000" dirty="0">
                          <a:effectLst/>
                        </a:rPr>
                        <a:t>路径下的内容到容器中的</a:t>
                      </a:r>
                      <a:r>
                        <a:rPr lang="en-US" altLang="zh-CN" sz="1000" dirty="0">
                          <a:effectLst/>
                        </a:rPr>
                        <a:t>&lt;</a:t>
                      </a:r>
                      <a:r>
                        <a:rPr lang="en-US" altLang="zh-CN" sz="1000" dirty="0" err="1">
                          <a:effectLst/>
                        </a:rPr>
                        <a:t>dest</a:t>
                      </a:r>
                      <a:r>
                        <a:rPr lang="en-US" altLang="zh-CN" sz="1000" dirty="0">
                          <a:effectLst/>
                        </a:rPr>
                        <a:t>&gt;</a:t>
                      </a:r>
                      <a:r>
                        <a:rPr lang="zh-CN" altLang="en-US" sz="1000" dirty="0">
                          <a:effectLst/>
                        </a:rPr>
                        <a:t>路径下，</a:t>
                      </a:r>
                      <a:r>
                        <a:rPr lang="en-US" altLang="zh-CN" sz="1000" dirty="0">
                          <a:effectLst/>
                        </a:rPr>
                        <a:t>&lt;</a:t>
                      </a:r>
                      <a:r>
                        <a:rPr lang="en-US" altLang="zh-CN" sz="1000" dirty="0" err="1">
                          <a:effectLst/>
                        </a:rPr>
                        <a:t>src</a:t>
                      </a:r>
                      <a:r>
                        <a:rPr lang="en-US" altLang="zh-CN" sz="1000" dirty="0">
                          <a:effectLst/>
                        </a:rPr>
                        <a:t>&gt;</a:t>
                      </a:r>
                      <a:r>
                        <a:rPr lang="zh-CN" altLang="en-US" sz="1000" dirty="0">
                          <a:effectLst/>
                        </a:rPr>
                        <a:t>可以为</a:t>
                      </a:r>
                      <a:r>
                        <a:rPr lang="en-US" altLang="zh-CN" sz="1000" dirty="0">
                          <a:effectLst/>
                        </a:rPr>
                        <a:t>URL</a:t>
                      </a:r>
                      <a:r>
                        <a:rPr lang="zh-CN" altLang="en-US" sz="1000" dirty="0">
                          <a:effectLst/>
                        </a:rPr>
                        <a:t>；如果为</a:t>
                      </a:r>
                      <a:r>
                        <a:rPr lang="en-US" altLang="zh-CN" sz="1000" dirty="0">
                          <a:effectLst/>
                        </a:rPr>
                        <a:t>tar</a:t>
                      </a:r>
                      <a:r>
                        <a:rPr lang="zh-CN" altLang="en-US" sz="1000" dirty="0">
                          <a:effectLst/>
                        </a:rPr>
                        <a:t>文件，会自动解压到</a:t>
                      </a:r>
                      <a:r>
                        <a:rPr lang="en-US" altLang="zh-CN" sz="1000" dirty="0">
                          <a:effectLst/>
                        </a:rPr>
                        <a:t>&lt;</a:t>
                      </a:r>
                      <a:r>
                        <a:rPr lang="en-US" altLang="zh-CN" sz="1000" dirty="0" err="1">
                          <a:effectLst/>
                        </a:rPr>
                        <a:t>dest</a:t>
                      </a:r>
                      <a:r>
                        <a:rPr lang="en-US" altLang="zh-CN" sz="1000" dirty="0">
                          <a:effectLst/>
                        </a:rPr>
                        <a:t>&gt;</a:t>
                      </a:r>
                      <a:r>
                        <a:rPr lang="zh-CN" altLang="en-US" sz="1000" dirty="0">
                          <a:effectLst/>
                        </a:rPr>
                        <a:t>路径下</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89508">
                <a:tc>
                  <a:txBody>
                    <a:bodyPr/>
                    <a:lstStyle/>
                    <a:p>
                      <a:pPr algn="l"/>
                      <a:r>
                        <a:rPr lang="en-US" sz="1000">
                          <a:effectLst/>
                        </a:rPr>
                        <a:t>COPY</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a:effectLst/>
                        </a:rPr>
                        <a:t>赋值本地主机的</a:t>
                      </a:r>
                      <a:r>
                        <a:rPr lang="en-US" altLang="zh-CN" sz="1000">
                          <a:effectLst/>
                        </a:rPr>
                        <a:t>&lt;scr&gt;</a:t>
                      </a:r>
                      <a:r>
                        <a:rPr lang="zh-CN" altLang="en-US" sz="1000">
                          <a:effectLst/>
                        </a:rPr>
                        <a:t>路径下的内容到容器中的</a:t>
                      </a:r>
                      <a:r>
                        <a:rPr lang="en-US" altLang="zh-CN" sz="1000">
                          <a:effectLst/>
                        </a:rPr>
                        <a:t>&lt;dest&gt;</a:t>
                      </a:r>
                      <a:r>
                        <a:rPr lang="zh-CN" altLang="en-US" sz="1000">
                          <a:effectLst/>
                        </a:rPr>
                        <a:t>路径下；一般情况下推荐使用</a:t>
                      </a:r>
                      <a:r>
                        <a:rPr lang="en-US" altLang="zh-CN" sz="1000">
                          <a:effectLst/>
                        </a:rPr>
                        <a:t>COPY</a:t>
                      </a:r>
                      <a:r>
                        <a:rPr lang="zh-CN" altLang="en-US" sz="1000">
                          <a:effectLst/>
                        </a:rPr>
                        <a:t>而不是</a:t>
                      </a:r>
                      <a:r>
                        <a:rPr lang="en-US" altLang="zh-CN" sz="1000">
                          <a:effectLst/>
                        </a:rPr>
                        <a:t>ADD</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8"/>
                  </a:ext>
                </a:extLst>
              </a:tr>
              <a:tr h="132926">
                <a:tc>
                  <a:txBody>
                    <a:bodyPr/>
                    <a:lstStyle/>
                    <a:p>
                      <a:pPr algn="l"/>
                      <a:r>
                        <a:rPr lang="en-US" sz="1000">
                          <a:effectLst/>
                        </a:rPr>
                        <a:t>ENTRYPOINT</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指定镜像的默认入口</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0">
                <a:tc>
                  <a:txBody>
                    <a:bodyPr/>
                    <a:lstStyle/>
                    <a:p>
                      <a:pPr algn="l"/>
                      <a:r>
                        <a:rPr lang="en-US" sz="1000">
                          <a:effectLst/>
                        </a:rPr>
                        <a:t>VOLUME</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创建数据挂载点</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0"/>
                  </a:ext>
                </a:extLst>
              </a:tr>
              <a:tr h="0">
                <a:tc>
                  <a:txBody>
                    <a:bodyPr/>
                    <a:lstStyle/>
                    <a:p>
                      <a:pPr algn="l"/>
                      <a:r>
                        <a:rPr lang="en-US" sz="1000">
                          <a:effectLst/>
                        </a:rPr>
                        <a:t>USER</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指定运行容器时的用户名或</a:t>
                      </a:r>
                      <a:r>
                        <a:rPr lang="en-US" altLang="zh-CN" sz="1000" dirty="0">
                          <a:effectLst/>
                        </a:rPr>
                        <a:t>UID</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0">
                <a:tc>
                  <a:txBody>
                    <a:bodyPr/>
                    <a:lstStyle/>
                    <a:p>
                      <a:pPr algn="l"/>
                      <a:r>
                        <a:rPr lang="en-US" sz="1000">
                          <a:effectLst/>
                        </a:rPr>
                        <a:t>WORKDIR</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配置工作目录</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2"/>
                  </a:ext>
                </a:extLst>
              </a:tr>
              <a:tr h="41455">
                <a:tc>
                  <a:txBody>
                    <a:bodyPr/>
                    <a:lstStyle/>
                    <a:p>
                      <a:pPr algn="l"/>
                      <a:r>
                        <a:rPr lang="en-US" sz="1000">
                          <a:effectLst/>
                        </a:rPr>
                        <a:t>ARG</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指定镜像内使用的参数</a:t>
                      </a:r>
                      <a:r>
                        <a:rPr lang="en-US" altLang="zh-CN" sz="1000" dirty="0">
                          <a:effectLst/>
                        </a:rPr>
                        <a:t>(</a:t>
                      </a:r>
                      <a:r>
                        <a:rPr lang="zh-CN" altLang="en-US" sz="1000" dirty="0">
                          <a:effectLst/>
                        </a:rPr>
                        <a:t>例如版本号信息等</a:t>
                      </a:r>
                      <a:r>
                        <a:rPr lang="en-US" altLang="zh-CN" sz="1000" dirty="0">
                          <a:effectLst/>
                        </a:rPr>
                        <a:t>)</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41455">
                <a:tc>
                  <a:txBody>
                    <a:bodyPr/>
                    <a:lstStyle/>
                    <a:p>
                      <a:pPr algn="l"/>
                      <a:r>
                        <a:rPr lang="en-US" sz="1000">
                          <a:effectLst/>
                        </a:rPr>
                        <a:t>ONBUILD</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配置当前所创建的镜像作为其他镜像的基础镜像时，所执行的创建操作的命令</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4"/>
                  </a:ext>
                </a:extLst>
              </a:tr>
              <a:tr h="0">
                <a:tc>
                  <a:txBody>
                    <a:bodyPr/>
                    <a:lstStyle/>
                    <a:p>
                      <a:pPr algn="l"/>
                      <a:r>
                        <a:rPr lang="en-US" sz="1000">
                          <a:effectLst/>
                        </a:rPr>
                        <a:t>STOPSIGNAL</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容器退出的信号</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5"/>
                  </a:ext>
                </a:extLst>
              </a:tr>
              <a:tr h="0">
                <a:tc>
                  <a:txBody>
                    <a:bodyPr/>
                    <a:lstStyle/>
                    <a:p>
                      <a:pPr algn="l"/>
                      <a:r>
                        <a:rPr lang="en-US" sz="1000">
                          <a:effectLst/>
                        </a:rPr>
                        <a:t>HEALTHCHECK</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如何进行健康检查</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6"/>
                  </a:ext>
                </a:extLst>
              </a:tr>
              <a:tr h="0">
                <a:tc>
                  <a:txBody>
                    <a:bodyPr/>
                    <a:lstStyle/>
                    <a:p>
                      <a:pPr algn="l"/>
                      <a:r>
                        <a:rPr lang="en-US" sz="1000">
                          <a:effectLst/>
                        </a:rPr>
                        <a:t>SHELL</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tc>
                  <a:txBody>
                    <a:bodyPr/>
                    <a:lstStyle/>
                    <a:p>
                      <a:pPr algn="l"/>
                      <a:r>
                        <a:rPr lang="zh-CN" altLang="en-US" sz="1000" dirty="0">
                          <a:effectLst/>
                        </a:rPr>
                        <a:t>指定使用</a:t>
                      </a:r>
                      <a:r>
                        <a:rPr lang="en-US" altLang="zh-CN" sz="1000" dirty="0">
                          <a:effectLst/>
                        </a:rPr>
                        <a:t>SHELL</a:t>
                      </a:r>
                      <a:r>
                        <a:rPr lang="zh-CN" altLang="en-US" sz="1000" dirty="0">
                          <a:effectLst/>
                        </a:rPr>
                        <a:t>时的默认</a:t>
                      </a:r>
                      <a:r>
                        <a:rPr lang="en-US" altLang="zh-CN" sz="1000" dirty="0">
                          <a:effectLst/>
                        </a:rPr>
                        <a:t>SHELL</a:t>
                      </a:r>
                      <a:r>
                        <a:rPr lang="zh-CN" altLang="en-US" sz="1000" dirty="0">
                          <a:effectLst/>
                        </a:rPr>
                        <a:t>类型</a:t>
                      </a:r>
                    </a:p>
                  </a:txBody>
                  <a:tcPr marL="7885" marR="7885" marT="4506" marB="4506"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976083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t>如何使用</a:t>
            </a:r>
            <a:r>
              <a:rPr lang="en-US" altLang="zh-CN" dirty="0" err="1" smtClean="0"/>
              <a:t>Dockerfile</a:t>
            </a:r>
            <a:r>
              <a:rPr lang="zh-CN" altLang="en-US" dirty="0" smtClean="0"/>
              <a:t>进行构建</a:t>
            </a:r>
            <a:endParaRPr lang="en-US" dirty="0"/>
          </a:p>
        </p:txBody>
      </p:sp>
      <p:sp>
        <p:nvSpPr>
          <p:cNvPr id="4" name="灯片编号占位符 3"/>
          <p:cNvSpPr>
            <a:spLocks noGrp="1"/>
          </p:cNvSpPr>
          <p:nvPr>
            <p:ph type="sldNum" sz="quarter" idx="4"/>
          </p:nvPr>
        </p:nvSpPr>
        <p:spPr/>
        <p:txBody>
          <a:bodyPr/>
          <a:lstStyle/>
          <a:p>
            <a:fld id="{C3837181-38C6-AD4F-B8BA-B444770388BB}" type="slidenum">
              <a:rPr lang="en-US" smtClean="0"/>
              <a:pPr/>
              <a:t>13</a:t>
            </a:fld>
            <a:endParaRPr lang="en-US" dirty="0"/>
          </a:p>
        </p:txBody>
      </p:sp>
      <p:sp>
        <p:nvSpPr>
          <p:cNvPr id="5" name="Rectangle 1"/>
          <p:cNvSpPr>
            <a:spLocks noChangeArrowheads="1"/>
          </p:cNvSpPr>
          <p:nvPr/>
        </p:nvSpPr>
        <p:spPr bwMode="auto">
          <a:xfrm>
            <a:off x="713952" y="1461998"/>
            <a:ext cx="49404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en-US" sz="1400" b="1" dirty="0" err="1">
                <a:solidFill>
                  <a:srgbClr val="000000"/>
                </a:solidFill>
                <a:latin typeface="Courier New" panose="02070309020205020404" pitchFamily="49" charset="0"/>
                <a:cs typeface="Courier New" panose="02070309020205020404" pitchFamily="49" charset="0"/>
              </a:rPr>
              <a:t>docker</a:t>
            </a:r>
            <a:r>
              <a:rPr lang="en-US" altLang="en-US" sz="1400" b="1" dirty="0">
                <a:solidFill>
                  <a:srgbClr val="000000"/>
                </a:solidFill>
                <a:latin typeface="Courier New" panose="02070309020205020404" pitchFamily="49" charset="0"/>
                <a:cs typeface="Courier New" panose="02070309020205020404" pitchFamily="49" charset="0"/>
              </a:rPr>
              <a:t> build -f </a:t>
            </a:r>
            <a:r>
              <a:rPr lang="en-US" altLang="en-US" sz="1400" b="1" dirty="0" err="1" smtClean="0">
                <a:solidFill>
                  <a:srgbClr val="000000"/>
                </a:solidFill>
                <a:latin typeface="Courier New" panose="02070309020205020404" pitchFamily="49" charset="0"/>
                <a:cs typeface="Courier New" panose="02070309020205020404" pitchFamily="49" charset="0"/>
              </a:rPr>
              <a:t>Dockerfile</a:t>
            </a:r>
            <a:r>
              <a:rPr lang="en-US" altLang="en-US" sz="1400" b="1" dirty="0" smtClean="0">
                <a:solidFill>
                  <a:srgbClr val="000000"/>
                </a:solidFill>
                <a:latin typeface="Courier New" panose="02070309020205020404" pitchFamily="49" charset="0"/>
                <a:cs typeface="Courier New" panose="02070309020205020404" pitchFamily="49" charset="0"/>
              </a:rPr>
              <a:t> </a:t>
            </a:r>
            <a:r>
              <a:rPr lang="en-US" altLang="en-US" sz="1400" b="1" dirty="0">
                <a:solidFill>
                  <a:srgbClr val="000000"/>
                </a:solidFill>
                <a:latin typeface="Courier New" panose="02070309020205020404" pitchFamily="49" charset="0"/>
                <a:cs typeface="Courier New" panose="02070309020205020404" pitchFamily="49" charset="0"/>
              </a:rPr>
              <a:t>-t testdocker:v2 .</a:t>
            </a:r>
            <a:endParaRPr kumimoji="0" lang="en-US" altLang="en-US" sz="14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3149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副标题 1"/>
          <p:cNvSpPr>
            <a:spLocks noGrp="1"/>
          </p:cNvSpPr>
          <p:nvPr>
            <p:ph type="subTitle" idx="1"/>
          </p:nvPr>
        </p:nvSpPr>
        <p:spPr>
          <a:xfrm>
            <a:off x="451090" y="230263"/>
            <a:ext cx="6516780" cy="745050"/>
          </a:xfrm>
        </p:spPr>
        <p:txBody>
          <a:bodyPr>
            <a:normAutofit/>
          </a:bodyPr>
          <a:lstStyle/>
          <a:p>
            <a:r>
              <a:rPr lang="zh-CN" altLang="en-US" sz="2800" dirty="0"/>
              <a:t>内容大纲</a:t>
            </a:r>
            <a:endParaRPr lang="en-US" sz="2800" dirty="0"/>
          </a:p>
        </p:txBody>
      </p:sp>
      <p:sp>
        <p:nvSpPr>
          <p:cNvPr id="37" name="文本框 36"/>
          <p:cNvSpPr txBox="1"/>
          <p:nvPr/>
        </p:nvSpPr>
        <p:spPr>
          <a:xfrm>
            <a:off x="2294067" y="1602253"/>
            <a:ext cx="4374211" cy="2246769"/>
          </a:xfrm>
          <a:prstGeom prst="rect">
            <a:avLst/>
          </a:prstGeom>
          <a:noFill/>
        </p:spPr>
        <p:txBody>
          <a:bodyPr wrap="square" rtlCol="0">
            <a:spAutoFit/>
          </a:bodyPr>
          <a:lstStyle/>
          <a:p>
            <a:pPr marL="171450" indent="-1714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什么是容器</a:t>
            </a:r>
            <a:endParaRPr lang="en-US" altLang="zh-CN" sz="20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2000" smtClean="0">
                <a:latin typeface="微软雅黑" panose="020B0503020204020204" pitchFamily="34" charset="-122"/>
                <a:ea typeface="微软雅黑" panose="020B0503020204020204" pitchFamily="34" charset="-122"/>
              </a:rPr>
              <a:t>参数介绍</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启动容器</a:t>
            </a:r>
            <a:endParaRPr lang="en-US" altLang="zh-CN" sz="20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764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15" y="625286"/>
            <a:ext cx="4191902" cy="3334871"/>
          </a:xfrm>
          <a:prstGeom prst="rect">
            <a:avLst/>
          </a:prstGeom>
        </p:spPr>
      </p:pic>
      <p:sp>
        <p:nvSpPr>
          <p:cNvPr id="4" name="文本框 3"/>
          <p:cNvSpPr txBox="1"/>
          <p:nvPr/>
        </p:nvSpPr>
        <p:spPr>
          <a:xfrm>
            <a:off x="6104965" y="1375038"/>
            <a:ext cx="2434010" cy="1015663"/>
          </a:xfrm>
          <a:prstGeom prst="rect">
            <a:avLst/>
          </a:prstGeom>
          <a:noFill/>
        </p:spPr>
        <p:txBody>
          <a:bodyPr wrap="square" rtlCol="0">
            <a:spAutoFit/>
          </a:bodyPr>
          <a:lstStyle/>
          <a:p>
            <a:r>
              <a:rPr lang="en-US" altLang="zh-CN" sz="1200" dirty="0" err="1">
                <a:latin typeface="Microsoft YaHei" panose="020B0503020204020204" pitchFamily="34" charset="-122"/>
                <a:ea typeface="Microsoft YaHei" panose="020B0503020204020204" pitchFamily="34" charset="-122"/>
              </a:rPr>
              <a:t>Docker</a:t>
            </a:r>
            <a:r>
              <a:rPr lang="zh-CN" altLang="en-US" sz="1200" dirty="0">
                <a:latin typeface="Microsoft YaHei" panose="020B0503020204020204" pitchFamily="34" charset="-122"/>
                <a:ea typeface="Microsoft YaHei" panose="020B0503020204020204" pitchFamily="34" charset="-122"/>
              </a:rPr>
              <a:t>容器的</a:t>
            </a:r>
            <a:r>
              <a:rPr lang="zh-CN" altLang="en-US" sz="1200" dirty="0" smtClean="0">
                <a:latin typeface="Microsoft YaHei" panose="020B0503020204020204" pitchFamily="34" charset="-122"/>
                <a:ea typeface="Microsoft YaHei" panose="020B0503020204020204" pitchFamily="34" charset="-122"/>
              </a:rPr>
              <a:t>特点</a:t>
            </a:r>
            <a:endParaRPr lang="en-US" altLang="zh-CN" sz="1200" dirty="0" smtClean="0">
              <a:latin typeface="Microsoft YaHei" panose="020B0503020204020204" pitchFamily="34" charset="-122"/>
              <a:ea typeface="Microsoft YaHei" panose="020B0503020204020204" pitchFamily="34" charset="-122"/>
            </a:endParaRPr>
          </a:p>
          <a:p>
            <a:r>
              <a:rPr lang="zh-CN" altLang="en-US" sz="1200" dirty="0" smtClean="0">
                <a:latin typeface="Microsoft YaHei" panose="020B0503020204020204" pitchFamily="34" charset="-122"/>
                <a:ea typeface="Microsoft YaHei" panose="020B0503020204020204" pitchFamily="34" charset="-122"/>
              </a:rPr>
              <a:t> </a:t>
            </a:r>
            <a:endParaRPr lang="en-US" altLang="zh-CN" sz="1200" dirty="0" smtClean="0">
              <a:latin typeface="Microsoft YaHei" panose="020B0503020204020204" pitchFamily="34" charset="-122"/>
              <a:ea typeface="Microsoft YaHei" panose="020B0503020204020204" pitchFamily="34" charset="-122"/>
            </a:endParaRPr>
          </a:p>
          <a:p>
            <a:r>
              <a:rPr lang="en-US" altLang="zh-CN" sz="1200" dirty="0" smtClean="0">
                <a:latin typeface="Microsoft YaHei" panose="020B0503020204020204" pitchFamily="34" charset="-122"/>
                <a:ea typeface="Microsoft YaHei" panose="020B0503020204020204" pitchFamily="34" charset="-122"/>
              </a:rPr>
              <a:t>1. </a:t>
            </a:r>
            <a:r>
              <a:rPr lang="zh-CN" altLang="en-US" sz="1200" dirty="0" smtClean="0">
                <a:latin typeface="Microsoft YaHei" panose="020B0503020204020204" pitchFamily="34" charset="-122"/>
                <a:ea typeface="Microsoft YaHei" panose="020B0503020204020204" pitchFamily="34" charset="-122"/>
              </a:rPr>
              <a:t>轻量级 </a:t>
            </a:r>
            <a:endParaRPr lang="en-US" altLang="zh-CN" sz="1200" dirty="0" smtClean="0">
              <a:latin typeface="Microsoft YaHei" panose="020B0503020204020204" pitchFamily="34" charset="-122"/>
              <a:ea typeface="Microsoft YaHei" panose="020B0503020204020204" pitchFamily="34" charset="-122"/>
            </a:endParaRPr>
          </a:p>
          <a:p>
            <a:r>
              <a:rPr lang="en-US" altLang="zh-CN" sz="1200" dirty="0" smtClean="0">
                <a:latin typeface="Microsoft YaHei" panose="020B0503020204020204" pitchFamily="34" charset="-122"/>
                <a:ea typeface="Microsoft YaHei" panose="020B0503020204020204" pitchFamily="34" charset="-122"/>
              </a:rPr>
              <a:t>2. </a:t>
            </a:r>
            <a:r>
              <a:rPr lang="zh-CN" altLang="en-US" sz="1200" dirty="0" smtClean="0">
                <a:latin typeface="Microsoft YaHei" panose="020B0503020204020204" pitchFamily="34" charset="-122"/>
                <a:ea typeface="Microsoft YaHei" panose="020B0503020204020204" pitchFamily="34" charset="-122"/>
              </a:rPr>
              <a:t>标准 </a:t>
            </a:r>
            <a:endParaRPr lang="en-US" altLang="zh-CN" sz="1200" dirty="0" smtClean="0">
              <a:latin typeface="Microsoft YaHei" panose="020B0503020204020204" pitchFamily="34" charset="-122"/>
              <a:ea typeface="Microsoft YaHei" panose="020B0503020204020204" pitchFamily="34" charset="-122"/>
            </a:endParaRPr>
          </a:p>
          <a:p>
            <a:r>
              <a:rPr lang="en-US" altLang="zh-CN" sz="1200" dirty="0" smtClean="0">
                <a:latin typeface="Microsoft YaHei" panose="020B0503020204020204" pitchFamily="34" charset="-122"/>
                <a:ea typeface="Microsoft YaHei" panose="020B0503020204020204" pitchFamily="34" charset="-122"/>
              </a:rPr>
              <a:t>3. </a:t>
            </a:r>
            <a:r>
              <a:rPr lang="zh-CN" altLang="en-US" sz="1200" dirty="0" smtClean="0">
                <a:latin typeface="Microsoft YaHei" panose="020B0503020204020204" pitchFamily="34" charset="-122"/>
                <a:ea typeface="Microsoft YaHei" panose="020B0503020204020204" pitchFamily="34" charset="-122"/>
              </a:rPr>
              <a:t>安全</a:t>
            </a:r>
            <a:endParaRPr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16562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è¿éåå¾çæè¿°"/>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4279" y="485994"/>
            <a:ext cx="2033727" cy="1827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è¿éåå¾çæ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279" y="2631305"/>
            <a:ext cx="2033727" cy="182334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892923" y="846062"/>
            <a:ext cx="4572000" cy="923330"/>
          </a:xfrm>
          <a:prstGeom prst="rect">
            <a:avLst/>
          </a:prstGeom>
        </p:spPr>
        <p:txBody>
          <a:bodyPr>
            <a:spAutoFit/>
          </a:bodyPr>
          <a:lstStyle/>
          <a:p>
            <a:r>
              <a:rPr lang="zh-CN" altLang="en-US" dirty="0" smtClean="0">
                <a:solidFill>
                  <a:srgbClr val="4F4F4F"/>
                </a:solidFill>
                <a:latin typeface="-apple-system"/>
              </a:rPr>
              <a:t>每个虚拟机中都运行着一个系统。安装不同系统的虚拟机可以在同一个服务器上运行。例如，一个</a:t>
            </a:r>
            <a:r>
              <a:rPr lang="en-US" altLang="zh-CN" dirty="0" smtClean="0">
                <a:solidFill>
                  <a:srgbClr val="4F4F4F"/>
                </a:solidFill>
                <a:latin typeface="-apple-system"/>
              </a:rPr>
              <a:t>Unix</a:t>
            </a:r>
            <a:r>
              <a:rPr lang="zh-CN" altLang="en-US" dirty="0" smtClean="0">
                <a:solidFill>
                  <a:srgbClr val="4F4F4F"/>
                </a:solidFill>
                <a:latin typeface="-apple-system"/>
              </a:rPr>
              <a:t>系统和</a:t>
            </a:r>
            <a:r>
              <a:rPr lang="en-US" altLang="zh-CN" dirty="0" smtClean="0">
                <a:solidFill>
                  <a:srgbClr val="4F4F4F"/>
                </a:solidFill>
                <a:latin typeface="-apple-system"/>
              </a:rPr>
              <a:t>Linux</a:t>
            </a:r>
            <a:r>
              <a:rPr lang="zh-CN" altLang="en-US" dirty="0" smtClean="0">
                <a:solidFill>
                  <a:srgbClr val="4F4F4F"/>
                </a:solidFill>
                <a:latin typeface="-apple-system"/>
              </a:rPr>
              <a:t>系统的虚拟机可以在同一个服务器上运行，并且每个虚拟机可以拥有一个比较大的容量。</a:t>
            </a:r>
            <a:endParaRPr lang="en-US" dirty="0"/>
          </a:p>
        </p:txBody>
      </p:sp>
      <p:sp>
        <p:nvSpPr>
          <p:cNvPr id="14" name="矩形 13"/>
          <p:cNvSpPr/>
          <p:nvPr/>
        </p:nvSpPr>
        <p:spPr>
          <a:xfrm>
            <a:off x="3892923" y="2856654"/>
            <a:ext cx="4572000" cy="1962076"/>
          </a:xfrm>
          <a:prstGeom prst="rect">
            <a:avLst/>
          </a:prstGeom>
        </p:spPr>
        <p:txBody>
          <a:bodyPr>
            <a:spAutoFit/>
          </a:bodyPr>
          <a:lstStyle/>
          <a:p>
            <a:r>
              <a:rPr lang="zh-CN" altLang="en-US" dirty="0" smtClean="0">
                <a:solidFill>
                  <a:srgbClr val="4F4F4F"/>
                </a:solidFill>
                <a:latin typeface="-apple-system"/>
              </a:rPr>
              <a:t>容器</a:t>
            </a:r>
            <a:r>
              <a:rPr lang="zh-CN" altLang="en-US" dirty="0">
                <a:solidFill>
                  <a:srgbClr val="4F4F4F"/>
                </a:solidFill>
                <a:latin typeface="-apple-system"/>
              </a:rPr>
              <a:t>位于硬件和操作系统的上方，这个操作系统可以是</a:t>
            </a:r>
            <a:r>
              <a:rPr lang="en-US" altLang="zh-CN" dirty="0">
                <a:solidFill>
                  <a:srgbClr val="4F4F4F"/>
                </a:solidFill>
                <a:latin typeface="-apple-system"/>
              </a:rPr>
              <a:t>Linux</a:t>
            </a:r>
            <a:r>
              <a:rPr lang="zh-CN" altLang="en-US" dirty="0">
                <a:solidFill>
                  <a:srgbClr val="4F4F4F"/>
                </a:solidFill>
                <a:latin typeface="-apple-system"/>
              </a:rPr>
              <a:t>，也可以是</a:t>
            </a:r>
            <a:r>
              <a:rPr lang="en-US" altLang="zh-CN" dirty="0">
                <a:solidFill>
                  <a:srgbClr val="4F4F4F"/>
                </a:solidFill>
                <a:latin typeface="-apple-system"/>
              </a:rPr>
              <a:t>Windows</a:t>
            </a:r>
            <a:r>
              <a:rPr lang="zh-CN" altLang="en-US" dirty="0">
                <a:solidFill>
                  <a:srgbClr val="4F4F4F"/>
                </a:solidFill>
                <a:latin typeface="-apple-system"/>
              </a:rPr>
              <a:t>。每个容器都共享主机操作系统的内核通常还包括文件的库。共享的组件是只能进行读取的，每个容器都可以通过特定的方法进行挂载写入。这就使得容器特别</a:t>
            </a:r>
            <a:r>
              <a:rPr lang="zh-CN" altLang="en-US" dirty="0" smtClean="0">
                <a:solidFill>
                  <a:srgbClr val="4F4F4F"/>
                </a:solidFill>
                <a:latin typeface="-apple-system"/>
              </a:rPr>
              <a:t>的“</a:t>
            </a:r>
            <a:r>
              <a:rPr lang="zh-CN" altLang="en-US" dirty="0">
                <a:solidFill>
                  <a:srgbClr val="4F4F4F"/>
                </a:solidFill>
                <a:latin typeface="-apple-system"/>
              </a:rPr>
              <a:t>轻</a:t>
            </a:r>
            <a:r>
              <a:rPr lang="zh-CN" altLang="en-US" dirty="0" smtClean="0">
                <a:solidFill>
                  <a:srgbClr val="4F4F4F"/>
                </a:solidFill>
                <a:latin typeface="-apple-system"/>
              </a:rPr>
              <a:t>”，</a:t>
            </a:r>
            <a:r>
              <a:rPr lang="zh-CN" altLang="en-US" dirty="0">
                <a:solidFill>
                  <a:srgbClr val="4F4F4F"/>
                </a:solidFill>
                <a:latin typeface="-apple-system"/>
              </a:rPr>
              <a:t>容器的大小一般以</a:t>
            </a:r>
            <a:r>
              <a:rPr lang="en-US" altLang="zh-CN" dirty="0">
                <a:solidFill>
                  <a:srgbClr val="4F4F4F"/>
                </a:solidFill>
                <a:latin typeface="-apple-system"/>
              </a:rPr>
              <a:t>M(</a:t>
            </a:r>
            <a:r>
              <a:rPr lang="zh-CN" altLang="en-US" dirty="0">
                <a:solidFill>
                  <a:srgbClr val="4F4F4F"/>
                </a:solidFill>
                <a:latin typeface="-apple-system"/>
              </a:rPr>
              <a:t>兆</a:t>
            </a:r>
            <a:r>
              <a:rPr lang="en-US" altLang="zh-CN" dirty="0">
                <a:solidFill>
                  <a:srgbClr val="4F4F4F"/>
                </a:solidFill>
                <a:latin typeface="-apple-system"/>
              </a:rPr>
              <a:t>)</a:t>
            </a:r>
            <a:r>
              <a:rPr lang="zh-CN" altLang="en-US" dirty="0">
                <a:solidFill>
                  <a:srgbClr val="4F4F4F"/>
                </a:solidFill>
                <a:latin typeface="-apple-system"/>
              </a:rPr>
              <a:t>为单位，只需要几分钟就可以启动完成，而虚拟机常常需要几分钟再能启动完成</a:t>
            </a:r>
            <a:r>
              <a:rPr lang="zh-CN" altLang="en-US" dirty="0" smtClean="0">
                <a:solidFill>
                  <a:srgbClr val="4F4F4F"/>
                </a:solidFill>
                <a:latin typeface="-apple-system"/>
              </a:rPr>
              <a:t>。</a:t>
            </a:r>
            <a:endParaRPr lang="zh-CN" altLang="en-US" dirty="0">
              <a:solidFill>
                <a:srgbClr val="4F4F4F"/>
              </a:solidFill>
              <a:latin typeface="-apple-system"/>
            </a:endParaRPr>
          </a:p>
          <a:p>
            <a:r>
              <a:rPr lang="zh-CN" altLang="en-US" dirty="0"/>
              <a:t/>
            </a:r>
            <a:br>
              <a:rPr lang="zh-CN" altLang="en-US" dirty="0"/>
            </a:br>
            <a:endParaRPr lang="en-US" dirty="0"/>
          </a:p>
        </p:txBody>
      </p:sp>
    </p:spTree>
    <p:extLst>
      <p:ext uri="{BB962C8B-B14F-4D97-AF65-F5344CB8AC3E}">
        <p14:creationId xmlns:p14="http://schemas.microsoft.com/office/powerpoint/2010/main" val="4281593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启动参数（常用参数）</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nvPr>
        </p:nvGraphicFramePr>
        <p:xfrm>
          <a:off x="923780" y="1365325"/>
          <a:ext cx="6096000" cy="312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33457">
                <a:tc>
                  <a:txBody>
                    <a:bodyPr/>
                    <a:lstStyle/>
                    <a:p>
                      <a:r>
                        <a:rPr lang="zh-CN" altLang="en-US" sz="1000" dirty="0" smtClean="0"/>
                        <a:t>参数（</a:t>
                      </a:r>
                      <a:r>
                        <a:rPr lang="en-US" altLang="zh-CN" sz="1000" dirty="0" smtClean="0"/>
                        <a:t>OPTIONS</a:t>
                      </a:r>
                      <a:r>
                        <a:rPr lang="zh-CN" altLang="en-US" sz="1000" dirty="0" smtClean="0"/>
                        <a:t>）</a:t>
                      </a:r>
                      <a:endParaRPr lang="en-US" sz="1000" dirty="0"/>
                    </a:p>
                  </a:txBody>
                  <a:tcPr/>
                </a:tc>
                <a:tc>
                  <a:txBody>
                    <a:bodyPr/>
                    <a:lstStyle/>
                    <a:p>
                      <a:r>
                        <a:rPr lang="zh-CN" altLang="en-US" sz="1000" dirty="0" smtClean="0"/>
                        <a:t>说明</a:t>
                      </a:r>
                      <a:endParaRPr lang="en-US" sz="1000" dirty="0"/>
                    </a:p>
                  </a:txBody>
                  <a:tcPr/>
                </a:tc>
                <a:extLst>
                  <a:ext uri="{0D108BD9-81ED-4DB2-BD59-A6C34878D82A}">
                    <a16:rowId xmlns:a16="http://schemas.microsoft.com/office/drawing/2014/main" val="10000"/>
                  </a:ext>
                </a:extLst>
              </a:tr>
              <a:tr h="370840">
                <a:tc>
                  <a:txBody>
                    <a:bodyPr/>
                    <a:lstStyle/>
                    <a:p>
                      <a:r>
                        <a:rPr lang="en-US" sz="1000" dirty="0" smtClean="0"/>
                        <a:t>-d, --detach</a:t>
                      </a:r>
                    </a:p>
                  </a:txBody>
                  <a:tcPr/>
                </a:tc>
                <a:tc>
                  <a:txBody>
                    <a:bodyPr/>
                    <a:lstStyle/>
                    <a:p>
                      <a:r>
                        <a:rPr lang="zh-CN" altLang="en-US" sz="1000" dirty="0" smtClean="0"/>
                        <a:t>后台执行容器</a:t>
                      </a:r>
                      <a:endParaRPr lang="en-US" sz="1000" dirty="0"/>
                    </a:p>
                  </a:txBody>
                  <a:tcPr/>
                </a:tc>
                <a:extLst>
                  <a:ext uri="{0D108BD9-81ED-4DB2-BD59-A6C34878D82A}">
                    <a16:rowId xmlns:a16="http://schemas.microsoft.com/office/drawing/2014/main" val="10001"/>
                  </a:ext>
                </a:extLst>
              </a:tr>
              <a:tr h="370840">
                <a:tc>
                  <a:txBody>
                    <a:bodyPr/>
                    <a:lstStyle/>
                    <a:p>
                      <a:r>
                        <a:rPr lang="en-US" sz="1000" dirty="0" smtClean="0"/>
                        <a:t>-e, --</a:t>
                      </a:r>
                      <a:r>
                        <a:rPr lang="en-US" sz="1000" dirty="0" err="1" smtClean="0"/>
                        <a:t>env</a:t>
                      </a:r>
                      <a:r>
                        <a:rPr lang="en-US" sz="1000" dirty="0" smtClean="0"/>
                        <a:t> list</a:t>
                      </a:r>
                      <a:endParaRPr lang="en-US" sz="1000" dirty="0"/>
                    </a:p>
                  </a:txBody>
                  <a:tcPr/>
                </a:tc>
                <a:tc>
                  <a:txBody>
                    <a:bodyPr/>
                    <a:lstStyle/>
                    <a:p>
                      <a:r>
                        <a:rPr lang="zh-CN" altLang="en-US" sz="1000" dirty="0" smtClean="0"/>
                        <a:t>配置容器的环境变量</a:t>
                      </a:r>
                      <a:endParaRPr lang="en-US" sz="1000" dirty="0"/>
                    </a:p>
                  </a:txBody>
                  <a:tcPr/>
                </a:tc>
                <a:extLst>
                  <a:ext uri="{0D108BD9-81ED-4DB2-BD59-A6C34878D82A}">
                    <a16:rowId xmlns:a16="http://schemas.microsoft.com/office/drawing/2014/main" val="10002"/>
                  </a:ext>
                </a:extLst>
              </a:tr>
              <a:tr h="370840">
                <a:tc>
                  <a:txBody>
                    <a:bodyPr/>
                    <a:lstStyle/>
                    <a:p>
                      <a:r>
                        <a:rPr lang="en-US" sz="1000" dirty="0" smtClean="0"/>
                        <a:t>-</a:t>
                      </a:r>
                      <a:r>
                        <a:rPr lang="en-US" sz="1000" dirty="0" err="1" smtClean="0"/>
                        <a:t>i</a:t>
                      </a:r>
                      <a:r>
                        <a:rPr lang="en-US" sz="1000" dirty="0" smtClean="0"/>
                        <a:t>, --interactive</a:t>
                      </a:r>
                    </a:p>
                  </a:txBody>
                  <a:tcPr/>
                </a:tc>
                <a:tc>
                  <a:txBody>
                    <a:bodyPr/>
                    <a:lstStyle/>
                    <a:p>
                      <a:r>
                        <a:rPr lang="zh-CN" altLang="en-US" sz="1000" dirty="0" smtClean="0"/>
                        <a:t>保持</a:t>
                      </a:r>
                      <a:r>
                        <a:rPr lang="en-US" altLang="zh-CN" sz="1000" dirty="0" err="1" smtClean="0"/>
                        <a:t>stdin</a:t>
                      </a:r>
                      <a:r>
                        <a:rPr lang="en-US" altLang="zh-CN" sz="1000" dirty="0" smtClean="0"/>
                        <a:t> (</a:t>
                      </a:r>
                      <a:r>
                        <a:rPr lang="zh-CN" altLang="en-US" sz="1000" dirty="0" smtClean="0"/>
                        <a:t>常与 </a:t>
                      </a:r>
                      <a:r>
                        <a:rPr lang="en-US" altLang="zh-CN" sz="1000" dirty="0" smtClean="0"/>
                        <a:t>–t</a:t>
                      </a:r>
                      <a:r>
                        <a:rPr lang="zh-CN" altLang="en-US" sz="1000" dirty="0" smtClean="0"/>
                        <a:t>一起使用进入容器</a:t>
                      </a:r>
                      <a:r>
                        <a:rPr lang="en-US" altLang="zh-CN" sz="1000" dirty="0" smtClean="0"/>
                        <a:t>)</a:t>
                      </a:r>
                      <a:endParaRPr lang="en-US" sz="1000" dirty="0"/>
                    </a:p>
                  </a:txBody>
                  <a:tcPr/>
                </a:tc>
                <a:extLst>
                  <a:ext uri="{0D108BD9-81ED-4DB2-BD59-A6C34878D82A}">
                    <a16:rowId xmlns:a16="http://schemas.microsoft.com/office/drawing/2014/main" val="10003"/>
                  </a:ext>
                </a:extLst>
              </a:tr>
              <a:tr h="234166">
                <a:tc>
                  <a:txBody>
                    <a:bodyPr/>
                    <a:lstStyle/>
                    <a:p>
                      <a:r>
                        <a:rPr lang="en-US" sz="1000" dirty="0" smtClean="0"/>
                        <a:t>--name</a:t>
                      </a:r>
                      <a:endParaRPr lang="en-US" sz="1000" dirty="0"/>
                    </a:p>
                  </a:txBody>
                  <a:tcPr/>
                </a:tc>
                <a:tc>
                  <a:txBody>
                    <a:bodyPr/>
                    <a:lstStyle/>
                    <a:p>
                      <a:r>
                        <a:rPr lang="zh-CN" altLang="en-US" sz="1000" dirty="0" smtClean="0"/>
                        <a:t>容器名</a:t>
                      </a:r>
                      <a:endParaRPr lang="en-US" sz="1000" dirty="0"/>
                    </a:p>
                  </a:txBody>
                  <a:tcPr/>
                </a:tc>
                <a:extLst>
                  <a:ext uri="{0D108BD9-81ED-4DB2-BD59-A6C34878D82A}">
                    <a16:rowId xmlns:a16="http://schemas.microsoft.com/office/drawing/2014/main" val="10004"/>
                  </a:ext>
                </a:extLst>
              </a:tr>
              <a:tr h="232112">
                <a:tc>
                  <a:txBody>
                    <a:bodyPr/>
                    <a:lstStyle/>
                    <a:p>
                      <a:r>
                        <a:rPr lang="en-US" sz="1000" dirty="0" smtClean="0"/>
                        <a:t>--network string</a:t>
                      </a:r>
                      <a:endParaRPr lang="en-US" sz="1000" dirty="0"/>
                    </a:p>
                  </a:txBody>
                  <a:tcPr/>
                </a:tc>
                <a:tc>
                  <a:txBody>
                    <a:bodyPr/>
                    <a:lstStyle/>
                    <a:p>
                      <a:r>
                        <a:rPr lang="zh-CN" altLang="en-US" sz="1000" dirty="0" smtClean="0"/>
                        <a:t>配置容器网络</a:t>
                      </a:r>
                      <a:endParaRPr lang="en-US" sz="1000" dirty="0"/>
                    </a:p>
                  </a:txBody>
                  <a:tcPr/>
                </a:tc>
                <a:extLst>
                  <a:ext uri="{0D108BD9-81ED-4DB2-BD59-A6C34878D82A}">
                    <a16:rowId xmlns:a16="http://schemas.microsoft.com/office/drawing/2014/main" val="10005"/>
                  </a:ext>
                </a:extLst>
              </a:tr>
              <a:tr h="216872">
                <a:tc>
                  <a:txBody>
                    <a:bodyPr/>
                    <a:lstStyle/>
                    <a:p>
                      <a:r>
                        <a:rPr lang="en-US" sz="1000" dirty="0" smtClean="0"/>
                        <a:t>-p, --publish list</a:t>
                      </a:r>
                    </a:p>
                    <a:p>
                      <a:r>
                        <a:rPr lang="en-US" sz="1000" dirty="0" smtClean="0"/>
                        <a:t>-P, --publish-all</a:t>
                      </a:r>
                      <a:endParaRPr lang="en-US" sz="1000" dirty="0"/>
                    </a:p>
                  </a:txBody>
                  <a:tcPr/>
                </a:tc>
                <a:tc>
                  <a:txBody>
                    <a:bodyPr/>
                    <a:lstStyle/>
                    <a:p>
                      <a:r>
                        <a:rPr lang="zh-CN" altLang="en-US" sz="1000" dirty="0" smtClean="0"/>
                        <a:t>把容器端口映射到主机端口</a:t>
                      </a:r>
                      <a:endParaRPr lang="en-US" sz="1000" dirty="0"/>
                    </a:p>
                  </a:txBody>
                  <a:tcPr/>
                </a:tc>
                <a:extLst>
                  <a:ext uri="{0D108BD9-81ED-4DB2-BD59-A6C34878D82A}">
                    <a16:rowId xmlns:a16="http://schemas.microsoft.com/office/drawing/2014/main" val="10006"/>
                  </a:ext>
                </a:extLst>
              </a:tr>
              <a:tr h="235698">
                <a:tc>
                  <a:txBody>
                    <a:bodyPr/>
                    <a:lstStyle/>
                    <a:p>
                      <a:r>
                        <a:rPr lang="en-US" sz="1000" dirty="0" smtClean="0"/>
                        <a:t>-t, --</a:t>
                      </a:r>
                      <a:r>
                        <a:rPr lang="en-US" sz="1000" dirty="0" err="1" smtClean="0"/>
                        <a:t>tty</a:t>
                      </a:r>
                      <a:endParaRPr lang="en-US" sz="1000" dirty="0" smtClean="0"/>
                    </a:p>
                  </a:txBody>
                  <a:tcPr/>
                </a:tc>
                <a:tc>
                  <a:txBody>
                    <a:bodyPr/>
                    <a:lstStyle/>
                    <a:p>
                      <a:r>
                        <a:rPr lang="zh-CN" altLang="en-US" sz="1000" dirty="0" smtClean="0"/>
                        <a:t>为容器创建</a:t>
                      </a:r>
                      <a:r>
                        <a:rPr lang="en-US" altLang="zh-CN" sz="1000" dirty="0" err="1" smtClean="0"/>
                        <a:t>tty</a:t>
                      </a:r>
                      <a:endParaRPr lang="en-US" sz="1000" dirty="0"/>
                    </a:p>
                  </a:txBody>
                  <a:tcPr/>
                </a:tc>
                <a:extLst>
                  <a:ext uri="{0D108BD9-81ED-4DB2-BD59-A6C34878D82A}">
                    <a16:rowId xmlns:a16="http://schemas.microsoft.com/office/drawing/2014/main" val="10007"/>
                  </a:ext>
                </a:extLst>
              </a:tr>
              <a:tr h="235698">
                <a:tc>
                  <a:txBody>
                    <a:bodyPr/>
                    <a:lstStyle/>
                    <a:p>
                      <a:r>
                        <a:rPr lang="en-US" sz="1000" dirty="0" smtClean="0"/>
                        <a:t>-v, --volume list</a:t>
                      </a:r>
                    </a:p>
                    <a:p>
                      <a:r>
                        <a:rPr lang="en-US" sz="1000" dirty="0" smtClean="0"/>
                        <a:t>--volumes-from</a:t>
                      </a:r>
                      <a:endParaRPr lang="en-US" sz="1000" dirty="0"/>
                    </a:p>
                  </a:txBody>
                  <a:tcPr/>
                </a:tc>
                <a:tc>
                  <a:txBody>
                    <a:bodyPr/>
                    <a:lstStyle/>
                    <a:p>
                      <a:r>
                        <a:rPr lang="zh-CN" altLang="en-US" sz="1000" dirty="0" smtClean="0"/>
                        <a:t>把挂载绑定到容器目录</a:t>
                      </a:r>
                      <a:endParaRPr lang="en-US" sz="1000" dirty="0"/>
                    </a:p>
                  </a:txBody>
                  <a:tcPr/>
                </a:tc>
                <a:extLst>
                  <a:ext uri="{0D108BD9-81ED-4DB2-BD59-A6C34878D82A}">
                    <a16:rowId xmlns:a16="http://schemas.microsoft.com/office/drawing/2014/main" val="10008"/>
                  </a:ext>
                </a:extLst>
              </a:tr>
              <a:tr h="235698">
                <a:tc>
                  <a:txBody>
                    <a:bodyPr/>
                    <a:lstStyle/>
                    <a:p>
                      <a:r>
                        <a:rPr lang="en-US" sz="1000" dirty="0" smtClean="0"/>
                        <a:t>……</a:t>
                      </a:r>
                    </a:p>
                  </a:txBody>
                  <a:tcPr/>
                </a:tc>
                <a:tc>
                  <a:txBody>
                    <a:bodyPr/>
                    <a:lstStyle/>
                    <a:p>
                      <a:endParaRPr lang="en-US" sz="1000" dirty="0"/>
                    </a:p>
                  </a:txBody>
                  <a:tcPr/>
                </a:tc>
                <a:extLst>
                  <a:ext uri="{0D108BD9-81ED-4DB2-BD59-A6C34878D82A}">
                    <a16:rowId xmlns:a16="http://schemas.microsoft.com/office/drawing/2014/main" val="10009"/>
                  </a:ext>
                </a:extLst>
              </a:tr>
            </a:tbl>
          </a:graphicData>
        </a:graphic>
      </p:graphicFrame>
      <p:sp>
        <p:nvSpPr>
          <p:cNvPr id="9" name="矩形 8"/>
          <p:cNvSpPr/>
          <p:nvPr/>
        </p:nvSpPr>
        <p:spPr>
          <a:xfrm>
            <a:off x="923780" y="977406"/>
            <a:ext cx="4481163" cy="300082"/>
          </a:xfrm>
          <a:prstGeom prst="rect">
            <a:avLst/>
          </a:prstGeom>
        </p:spPr>
        <p:txBody>
          <a:bodyPr wrap="none">
            <a:spAutoFit/>
          </a:bodyPr>
          <a:lstStyle/>
          <a:p>
            <a:r>
              <a:rPr lang="en-US" dirty="0"/>
              <a:t>Usage:	</a:t>
            </a:r>
            <a:r>
              <a:rPr lang="en-US" dirty="0" err="1"/>
              <a:t>docker</a:t>
            </a:r>
            <a:r>
              <a:rPr lang="en-US" dirty="0"/>
              <a:t> run [OPTIONS] IMAGE [COMMAND] [ARG...]</a:t>
            </a:r>
          </a:p>
        </p:txBody>
      </p:sp>
    </p:spTree>
    <p:extLst>
      <p:ext uri="{BB962C8B-B14F-4D97-AF65-F5344CB8AC3E}">
        <p14:creationId xmlns:p14="http://schemas.microsoft.com/office/powerpoint/2010/main" val="666173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端口映射</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74921" y="1311349"/>
            <a:ext cx="7251405" cy="276999"/>
          </a:xfrm>
          <a:prstGeom prst="rect">
            <a:avLst/>
          </a:prstGeom>
          <a:noFill/>
        </p:spPr>
        <p:txBody>
          <a:bodyPr wrap="square" rtlCol="0">
            <a:spAutoFit/>
          </a:bodyPr>
          <a:lstStyle/>
          <a:p>
            <a:r>
              <a:rPr lang="en-US" sz="1200" dirty="0" err="1">
                <a:latin typeface="Microsoft YaHei" panose="020B0503020204020204" pitchFamily="34" charset="-122"/>
                <a:ea typeface="Microsoft YaHei" panose="020B0503020204020204" pitchFamily="34" charset="-122"/>
              </a:rPr>
              <a:t>docker</a:t>
            </a:r>
            <a:r>
              <a:rPr lang="en-US" sz="1200" dirty="0">
                <a:latin typeface="Microsoft YaHei" panose="020B0503020204020204" pitchFamily="34" charset="-122"/>
                <a:ea typeface="Microsoft YaHei" panose="020B0503020204020204" pitchFamily="34" charset="-122"/>
              </a:rPr>
              <a:t> run -d --name tank -p 80:80 ${image}</a:t>
            </a:r>
          </a:p>
        </p:txBody>
      </p:sp>
    </p:spTree>
    <p:extLst>
      <p:ext uri="{BB962C8B-B14F-4D97-AF65-F5344CB8AC3E}">
        <p14:creationId xmlns:p14="http://schemas.microsoft.com/office/powerpoint/2010/main" val="2734396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文件挂载</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74921" y="1311349"/>
            <a:ext cx="7542028" cy="830997"/>
          </a:xfrm>
          <a:prstGeom prst="rect">
            <a:avLst/>
          </a:prstGeom>
          <a:noFill/>
        </p:spPr>
        <p:txBody>
          <a:bodyPr wrap="square" rtlCol="0">
            <a:spAutoFit/>
          </a:bodyPr>
          <a:lstStyle/>
          <a:p>
            <a:r>
              <a:rPr lang="en-US" sz="1200" dirty="0" err="1">
                <a:latin typeface="Microsoft YaHei" panose="020B0503020204020204" pitchFamily="34" charset="-122"/>
                <a:ea typeface="Microsoft YaHei" panose="020B0503020204020204" pitchFamily="34" charset="-122"/>
              </a:rPr>
              <a:t>docker</a:t>
            </a:r>
            <a:r>
              <a:rPr lang="en-US" sz="1200" dirty="0">
                <a:latin typeface="Microsoft YaHei" panose="020B0503020204020204" pitchFamily="34" charset="-122"/>
                <a:ea typeface="Microsoft YaHei" panose="020B0503020204020204" pitchFamily="34" charset="-122"/>
              </a:rPr>
              <a:t> </a:t>
            </a:r>
            <a:r>
              <a:rPr lang="en-US" sz="1200" dirty="0" err="1" smtClean="0">
                <a:latin typeface="Microsoft YaHei" panose="020B0503020204020204" pitchFamily="34" charset="-122"/>
                <a:ea typeface="Microsoft YaHei" panose="020B0503020204020204" pitchFamily="34" charset="-122"/>
              </a:rPr>
              <a:t>cp</a:t>
            </a:r>
            <a:r>
              <a:rPr lang="en-US" sz="1200" dirty="0" smtClean="0">
                <a:latin typeface="Microsoft YaHei" panose="020B0503020204020204" pitchFamily="34" charset="-122"/>
                <a:ea typeface="Microsoft YaHei" panose="020B0503020204020204" pitchFamily="34" charset="-122"/>
              </a:rPr>
              <a:t> tank:/</a:t>
            </a:r>
            <a:r>
              <a:rPr lang="en-US" sz="1200" dirty="0" err="1" smtClean="0">
                <a:latin typeface="Microsoft YaHei" panose="020B0503020204020204" pitchFamily="34" charset="-122"/>
                <a:ea typeface="Microsoft YaHei" panose="020B0503020204020204" pitchFamily="34" charset="-122"/>
              </a:rPr>
              <a:t>etc</a:t>
            </a:r>
            <a:r>
              <a:rPr lang="en-US" sz="1200" dirty="0" smtClean="0">
                <a:latin typeface="Microsoft YaHei" panose="020B0503020204020204" pitchFamily="34" charset="-122"/>
                <a:ea typeface="Microsoft YaHei" panose="020B0503020204020204" pitchFamily="34" charset="-122"/>
              </a:rPr>
              <a:t>/</a:t>
            </a:r>
            <a:r>
              <a:rPr lang="en-US" sz="1200" dirty="0" err="1" smtClean="0">
                <a:latin typeface="Microsoft YaHei" panose="020B0503020204020204" pitchFamily="34" charset="-122"/>
                <a:ea typeface="Microsoft YaHei" panose="020B0503020204020204" pitchFamily="34" charset="-122"/>
              </a:rPr>
              <a:t>nginx</a:t>
            </a:r>
            <a:r>
              <a:rPr lang="en-US" sz="1200" dirty="0" smtClean="0">
                <a:latin typeface="Microsoft YaHei" panose="020B0503020204020204" pitchFamily="34" charset="-122"/>
                <a:ea typeface="Microsoft YaHei" panose="020B0503020204020204" pitchFamily="34" charset="-122"/>
              </a:rPr>
              <a:t>/</a:t>
            </a:r>
            <a:r>
              <a:rPr lang="en-US" sz="1200" dirty="0" err="1" smtClean="0">
                <a:latin typeface="Microsoft YaHei" panose="020B0503020204020204" pitchFamily="34" charset="-122"/>
                <a:ea typeface="Microsoft YaHei" panose="020B0503020204020204" pitchFamily="34" charset="-122"/>
              </a:rPr>
              <a:t>conf.d</a:t>
            </a:r>
            <a:r>
              <a:rPr lang="en-US" sz="1200" dirty="0" smtClean="0">
                <a:latin typeface="Microsoft YaHei" panose="020B0503020204020204" pitchFamily="34" charset="-122"/>
                <a:ea typeface="Microsoft YaHei" panose="020B0503020204020204" pitchFamily="34" charset="-122"/>
              </a:rPr>
              <a:t>/</a:t>
            </a:r>
            <a:r>
              <a:rPr lang="en-US" sz="1200" dirty="0" err="1" smtClean="0">
                <a:latin typeface="Microsoft YaHei" panose="020B0503020204020204" pitchFamily="34" charset="-122"/>
                <a:ea typeface="Microsoft YaHei" panose="020B0503020204020204" pitchFamily="34" charset="-122"/>
              </a:rPr>
              <a:t>default.conf</a:t>
            </a:r>
            <a:r>
              <a:rPr lang="en-US" sz="1200" dirty="0" smtClean="0">
                <a:latin typeface="Microsoft YaHei" panose="020B0503020204020204" pitchFamily="34" charset="-122"/>
                <a:ea typeface="Microsoft YaHei" panose="020B0503020204020204" pitchFamily="34" charset="-122"/>
              </a:rPr>
              <a:t> ./</a:t>
            </a:r>
          </a:p>
          <a:p>
            <a:endParaRPr lang="en-US" sz="1200" dirty="0">
              <a:latin typeface="Microsoft YaHei" panose="020B0503020204020204" pitchFamily="34" charset="-122"/>
              <a:ea typeface="Microsoft YaHei" panose="020B0503020204020204" pitchFamily="34" charset="-122"/>
            </a:endParaRPr>
          </a:p>
          <a:p>
            <a:r>
              <a:rPr lang="en-US" sz="1200" dirty="0" err="1">
                <a:latin typeface="Microsoft YaHei" panose="020B0503020204020204" pitchFamily="34" charset="-122"/>
                <a:ea typeface="Microsoft YaHei" panose="020B0503020204020204" pitchFamily="34" charset="-122"/>
              </a:rPr>
              <a:t>docker</a:t>
            </a:r>
            <a:r>
              <a:rPr lang="en-US" sz="1200" dirty="0">
                <a:latin typeface="Microsoft YaHei" panose="020B0503020204020204" pitchFamily="34" charset="-122"/>
                <a:ea typeface="Microsoft YaHei" panose="020B0503020204020204" pitchFamily="34" charset="-122"/>
              </a:rPr>
              <a:t> run -d --name </a:t>
            </a:r>
            <a:r>
              <a:rPr lang="en-US" sz="1200" dirty="0" smtClean="0">
                <a:latin typeface="Microsoft YaHei" panose="020B0503020204020204" pitchFamily="34" charset="-122"/>
                <a:ea typeface="Microsoft YaHei" panose="020B0503020204020204" pitchFamily="34" charset="-122"/>
              </a:rPr>
              <a:t>tank1 </a:t>
            </a:r>
            <a:r>
              <a:rPr lang="en-US" sz="1200" dirty="0">
                <a:latin typeface="Microsoft YaHei" panose="020B0503020204020204" pitchFamily="34" charset="-122"/>
                <a:ea typeface="Microsoft YaHei" panose="020B0503020204020204" pitchFamily="34" charset="-122"/>
              </a:rPr>
              <a:t>-p </a:t>
            </a:r>
            <a:r>
              <a:rPr lang="en-US" sz="1200" dirty="0" smtClean="0">
                <a:latin typeface="Microsoft YaHei" panose="020B0503020204020204" pitchFamily="34" charset="-122"/>
                <a:ea typeface="Microsoft YaHei" panose="020B0503020204020204" pitchFamily="34" charset="-122"/>
              </a:rPr>
              <a:t>8081:8080 </a:t>
            </a:r>
            <a:r>
              <a:rPr lang="en-US" sz="1200" dirty="0">
                <a:latin typeface="Microsoft YaHei" panose="020B0503020204020204" pitchFamily="34" charset="-122"/>
                <a:ea typeface="Microsoft YaHei" panose="020B0503020204020204" pitchFamily="34" charset="-122"/>
              </a:rPr>
              <a:t>-v $PWD/</a:t>
            </a:r>
            <a:r>
              <a:rPr lang="en-US" sz="1200" dirty="0" err="1">
                <a:latin typeface="Microsoft YaHei" panose="020B0503020204020204" pitchFamily="34" charset="-122"/>
                <a:ea typeface="Microsoft YaHei" panose="020B0503020204020204" pitchFamily="34" charset="-122"/>
              </a:rPr>
              <a:t>default.conf</a:t>
            </a:r>
            <a:r>
              <a:rPr lang="en-US" sz="1200" dirty="0">
                <a:latin typeface="Microsoft YaHei" panose="020B0503020204020204" pitchFamily="34" charset="-122"/>
                <a:ea typeface="Microsoft YaHei" panose="020B0503020204020204" pitchFamily="34" charset="-122"/>
              </a:rPr>
              <a:t>:/</a:t>
            </a:r>
            <a:r>
              <a:rPr lang="en-US" sz="1200" dirty="0" err="1">
                <a:latin typeface="Microsoft YaHei" panose="020B0503020204020204" pitchFamily="34" charset="-122"/>
                <a:ea typeface="Microsoft YaHei" panose="020B0503020204020204" pitchFamily="34" charset="-122"/>
              </a:rPr>
              <a:t>etc</a:t>
            </a:r>
            <a:r>
              <a:rPr lang="en-US" sz="1200" dirty="0">
                <a:latin typeface="Microsoft YaHei" panose="020B0503020204020204" pitchFamily="34" charset="-122"/>
                <a:ea typeface="Microsoft YaHei" panose="020B0503020204020204" pitchFamily="34" charset="-122"/>
              </a:rPr>
              <a:t>/</a:t>
            </a:r>
            <a:r>
              <a:rPr lang="en-US" sz="1200" dirty="0" err="1">
                <a:latin typeface="Microsoft YaHei" panose="020B0503020204020204" pitchFamily="34" charset="-122"/>
                <a:ea typeface="Microsoft YaHei" panose="020B0503020204020204" pitchFamily="34" charset="-122"/>
              </a:rPr>
              <a:t>nginx</a:t>
            </a:r>
            <a:r>
              <a:rPr lang="en-US" sz="1200" dirty="0">
                <a:latin typeface="Microsoft YaHei" panose="020B0503020204020204" pitchFamily="34" charset="-122"/>
                <a:ea typeface="Microsoft YaHei" panose="020B0503020204020204" pitchFamily="34" charset="-122"/>
              </a:rPr>
              <a:t>/</a:t>
            </a:r>
            <a:r>
              <a:rPr lang="en-US" sz="1200" dirty="0" err="1">
                <a:latin typeface="Microsoft YaHei" panose="020B0503020204020204" pitchFamily="34" charset="-122"/>
                <a:ea typeface="Microsoft YaHei" panose="020B0503020204020204" pitchFamily="34" charset="-122"/>
              </a:rPr>
              <a:t>conf.d</a:t>
            </a:r>
            <a:r>
              <a:rPr lang="en-US" sz="1200" dirty="0">
                <a:latin typeface="Microsoft YaHei" panose="020B0503020204020204" pitchFamily="34" charset="-122"/>
                <a:ea typeface="Microsoft YaHei" panose="020B0503020204020204" pitchFamily="34" charset="-122"/>
              </a:rPr>
              <a:t>/</a:t>
            </a:r>
            <a:r>
              <a:rPr lang="en-US" sz="1200" dirty="0" err="1">
                <a:latin typeface="Microsoft YaHei" panose="020B0503020204020204" pitchFamily="34" charset="-122"/>
                <a:ea typeface="Microsoft YaHei" panose="020B0503020204020204" pitchFamily="34" charset="-122"/>
              </a:rPr>
              <a:t>default.conf</a:t>
            </a:r>
            <a:r>
              <a:rPr lang="en-US" sz="1200" dirty="0">
                <a:latin typeface="Microsoft YaHei" panose="020B0503020204020204" pitchFamily="34" charset="-122"/>
                <a:ea typeface="Microsoft YaHei" panose="020B0503020204020204" pitchFamily="34" charset="-122"/>
              </a:rPr>
              <a:t> </a:t>
            </a:r>
            <a:r>
              <a:rPr lang="en-US" sz="1200" dirty="0" smtClean="0">
                <a:latin typeface="Microsoft YaHei" panose="020B0503020204020204" pitchFamily="34" charset="-122"/>
                <a:ea typeface="Microsoft YaHei" panose="020B0503020204020204" pitchFamily="34" charset="-122"/>
              </a:rPr>
              <a:t>${image}</a:t>
            </a: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5874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容器基础知识介绍</a:t>
            </a:r>
            <a:endParaRPr lang="de-DE" altLang="zh-CN" sz="2800" b="1" dirty="0" err="1">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12759" y="1844843"/>
            <a:ext cx="4043992" cy="1477328"/>
          </a:xfrm>
          <a:prstGeom prst="rect">
            <a:avLst/>
          </a:prstGeom>
          <a:noFill/>
        </p:spPr>
        <p:txBody>
          <a:bodyPr wrap="none" rtlCol="0">
            <a:spAutoFit/>
          </a:bodyPr>
          <a:lstStyle/>
          <a:p>
            <a:pPr marL="171450" indent="-171450" algn="l">
              <a:lnSpc>
                <a:spcPct val="150000"/>
              </a:lnSpc>
              <a:buFont typeface="Arial" panose="020B0604020202020204" pitchFamily="34" charset="0"/>
              <a:buChar char="•"/>
            </a:pPr>
            <a:r>
              <a:rPr lang="en-US" altLang="zh-CN" sz="2000" dirty="0" err="1" smtClean="0">
                <a:latin typeface="Microsoft YaHei" panose="020B0503020204020204" pitchFamily="34" charset="-122"/>
                <a:ea typeface="Microsoft YaHei" panose="020B0503020204020204" pitchFamily="34" charset="-122"/>
              </a:rPr>
              <a:t>Docker</a:t>
            </a:r>
            <a:r>
              <a:rPr lang="zh-CN" altLang="en-US" sz="2000" dirty="0" smtClean="0">
                <a:latin typeface="Microsoft YaHei" panose="020B0503020204020204" pitchFamily="34" charset="-122"/>
                <a:ea typeface="Microsoft YaHei" panose="020B0503020204020204" pitchFamily="34" charset="-122"/>
              </a:rPr>
              <a:t>基本概念和简单原理介绍</a:t>
            </a:r>
            <a:endParaRPr lang="en-US" altLang="zh-CN" sz="2000" dirty="0" smtClean="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en-US" sz="2000" dirty="0" err="1" smtClean="0">
                <a:latin typeface="Microsoft YaHei" panose="020B0503020204020204" pitchFamily="34" charset="-122"/>
                <a:ea typeface="Microsoft YaHei" panose="020B0503020204020204" pitchFamily="34" charset="-122"/>
              </a:rPr>
              <a:t>Docker</a:t>
            </a:r>
            <a:r>
              <a:rPr lang="zh-CN" altLang="en-US" sz="2000" dirty="0" smtClean="0">
                <a:latin typeface="Microsoft YaHei" panose="020B0503020204020204" pitchFamily="34" charset="-122"/>
                <a:ea typeface="Microsoft YaHei" panose="020B0503020204020204" pitchFamily="34" charset="-122"/>
              </a:rPr>
              <a:t>的安装</a:t>
            </a:r>
            <a:endParaRPr lang="en-US" altLang="zh-CN" sz="2000" dirty="0" smtClean="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zh-CN" altLang="en-US" sz="2000" dirty="0" smtClean="0">
                <a:latin typeface="Microsoft YaHei" panose="020B0503020204020204" pitchFamily="34" charset="-122"/>
                <a:ea typeface="Microsoft YaHei" panose="020B0503020204020204" pitchFamily="34" charset="-122"/>
              </a:rPr>
              <a:t>镜像的上传下载</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87534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latin typeface="微软雅黑" panose="020B0503020204020204" pitchFamily="34" charset="-122"/>
                <a:ea typeface="微软雅黑" panose="020B0503020204020204" pitchFamily="34" charset="-122"/>
              </a:rPr>
              <a:t>什么是容器？</a:t>
            </a:r>
            <a:endParaRPr lang="de-DE" altLang="zh-CN" b="1" dirty="0" err="1">
              <a:latin typeface="微软雅黑" panose="020B0503020204020204" pitchFamily="34" charset="-122"/>
              <a:ea typeface="微软雅黑" panose="020B0503020204020204" pitchFamily="34" charset="-122"/>
            </a:endParaRPr>
          </a:p>
        </p:txBody>
      </p:sp>
      <p:sp>
        <p:nvSpPr>
          <p:cNvPr id="2" name="文本框 1"/>
          <p:cNvSpPr txBox="1"/>
          <p:nvPr/>
        </p:nvSpPr>
        <p:spPr>
          <a:xfrm>
            <a:off x="1066801" y="1251285"/>
            <a:ext cx="6922167" cy="224676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轻量级的操作系统虚拟化解决方案，</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 </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能够在</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Linux</a:t>
            </a:r>
            <a:r>
              <a:rPr lang="en-US" altLang="en-US" sz="1400" dirty="0" err="1">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系统上迅速创建一个容器</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类似</a:t>
            </a:r>
            <a:r>
              <a:rPr lang="zh-CN"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于</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虚拟机</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并在容器上部署和运行应用程序</a:t>
            </a:r>
            <a:r>
              <a:rPr lang="en-US"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同时还可以</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通过配置文件轻松</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将</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应用程序的自动化安装</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、部署和升级。</a:t>
            </a:r>
            <a:endParaRPr lang="en-US" altLang="zh-CN" sz="1400" dirty="0" smtClean="0">
              <a:latin typeface="微软雅黑" panose="020B0503020204020204" pitchFamily="34" charset="-122"/>
              <a:ea typeface="微软雅黑" panose="020B0503020204020204" pitchFamily="34" charset="-122"/>
            </a:endParaRPr>
          </a:p>
          <a:p>
            <a:pPr marL="171450" indent="-171450" algn="l">
              <a:lnSpc>
                <a:spcPct val="200000"/>
              </a:lnSpc>
              <a:buFont typeface="Arial" panose="020B0604020202020204" pitchFamily="34" charset="0"/>
              <a:buChar char="•"/>
            </a:pPr>
            <a:r>
              <a:rPr lang="zh-CN" altLang="en-US" sz="1400" dirty="0" smtClean="0">
                <a:latin typeface="Microsoft YaHei" panose="020B0503020204020204" pitchFamily="34" charset="-122"/>
                <a:ea typeface="Microsoft YaHei" panose="020B0503020204020204" pitchFamily="34" charset="-122"/>
              </a:rPr>
              <a:t>基于</a:t>
            </a:r>
            <a:r>
              <a:rPr lang="en-US" altLang="zh-CN" sz="1400" dirty="0" smtClean="0">
                <a:latin typeface="Microsoft YaHei" panose="020B0503020204020204" pitchFamily="34" charset="-122"/>
                <a:ea typeface="Microsoft YaHei" panose="020B0503020204020204" pitchFamily="34" charset="-122"/>
              </a:rPr>
              <a:t>Linux</a:t>
            </a:r>
            <a:r>
              <a:rPr lang="zh-CN" altLang="en-US" sz="1400" dirty="0" smtClean="0">
                <a:latin typeface="Microsoft YaHei" panose="020B0503020204020204" pitchFamily="34" charset="-122"/>
                <a:ea typeface="Microsoft YaHei" panose="020B0503020204020204" pitchFamily="34" charset="-122"/>
              </a:rPr>
              <a:t>容器（</a:t>
            </a:r>
            <a:r>
              <a:rPr lang="en-US" altLang="zh-CN" sz="1400" dirty="0" smtClean="0">
                <a:latin typeface="Microsoft YaHei" panose="020B0503020204020204" pitchFamily="34" charset="-122"/>
                <a:ea typeface="Microsoft YaHei" panose="020B0503020204020204" pitchFamily="34" charset="-122"/>
              </a:rPr>
              <a:t>LXC</a:t>
            </a:r>
            <a:r>
              <a:rPr lang="zh-CN" altLang="en-US" sz="1400" dirty="0" smtClean="0">
                <a:latin typeface="Microsoft YaHei" panose="020B0503020204020204" pitchFamily="34" charset="-122"/>
                <a:ea typeface="Microsoft YaHei" panose="020B0503020204020204" pitchFamily="34" charset="-122"/>
              </a:rPr>
              <a:t>）技术，利用</a:t>
            </a:r>
            <a:r>
              <a:rPr lang="en-US" altLang="zh-CN" sz="1400" dirty="0" smtClean="0">
                <a:latin typeface="Microsoft YaHei" panose="020B0503020204020204" pitchFamily="34" charset="-122"/>
                <a:ea typeface="Microsoft YaHei" panose="020B0503020204020204" pitchFamily="34" charset="-122"/>
              </a:rPr>
              <a:t>namespace</a:t>
            </a:r>
            <a:r>
              <a:rPr lang="zh-CN" altLang="en-US" sz="1400" dirty="0" smtClean="0">
                <a:latin typeface="Microsoft YaHei" panose="020B0503020204020204" pitchFamily="34" charset="-122"/>
                <a:ea typeface="Microsoft YaHei" panose="020B0503020204020204" pitchFamily="34" charset="-122"/>
              </a:rPr>
              <a:t>的隔离机制隔离资源和</a:t>
            </a:r>
            <a:r>
              <a:rPr lang="en-US" altLang="zh-CN" sz="1400" dirty="0" err="1" smtClean="0">
                <a:latin typeface="Microsoft YaHei" panose="020B0503020204020204" pitchFamily="34" charset="-122"/>
                <a:ea typeface="Microsoft YaHei" panose="020B0503020204020204" pitchFamily="34" charset="-122"/>
              </a:rPr>
              <a:t>cgoup</a:t>
            </a:r>
            <a:r>
              <a:rPr lang="zh-CN" altLang="en-US" sz="1400" dirty="0" smtClean="0">
                <a:latin typeface="Microsoft YaHei" panose="020B0503020204020204" pitchFamily="34" charset="-122"/>
                <a:ea typeface="Microsoft YaHei" panose="020B0503020204020204" pitchFamily="34" charset="-122"/>
              </a:rPr>
              <a:t>的限额功能进行资源管理</a:t>
            </a:r>
            <a:endParaRPr 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3527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容器</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VS</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虚拟机</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671887" y="1371600"/>
            <a:ext cx="2190750" cy="2400300"/>
          </a:xfrm>
          <a:prstGeom prst="rect">
            <a:avLst/>
          </a:prstGeom>
        </p:spPr>
      </p:pic>
      <p:pic>
        <p:nvPicPr>
          <p:cNvPr id="3" name="图片 2"/>
          <p:cNvPicPr>
            <a:picLocks noChangeAspect="1"/>
          </p:cNvPicPr>
          <p:nvPr/>
        </p:nvPicPr>
        <p:blipFill>
          <a:blip r:embed="rId3"/>
          <a:stretch>
            <a:fillRect/>
          </a:stretch>
        </p:blipFill>
        <p:spPr>
          <a:xfrm>
            <a:off x="5491413" y="1928060"/>
            <a:ext cx="2171700" cy="1752600"/>
          </a:xfrm>
          <a:prstGeom prst="rect">
            <a:avLst/>
          </a:prstGeom>
        </p:spPr>
      </p:pic>
    </p:spTree>
    <p:extLst>
      <p:ext uri="{BB962C8B-B14F-4D97-AF65-F5344CB8AC3E}">
        <p14:creationId xmlns:p14="http://schemas.microsoft.com/office/powerpoint/2010/main" val="636662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与虚机相比容器的优点</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989220" y="1427746"/>
            <a:ext cx="3127779" cy="2308324"/>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CN" altLang="en-US" sz="2400" dirty="0"/>
              <a:t>更快速的交付和部署</a:t>
            </a:r>
          </a:p>
          <a:p>
            <a:pPr marL="171450" indent="-171450">
              <a:lnSpc>
                <a:spcPct val="150000"/>
              </a:lnSpc>
              <a:buFont typeface="Arial" panose="020B0604020202020204" pitchFamily="34" charset="0"/>
              <a:buChar char="•"/>
            </a:pPr>
            <a:r>
              <a:rPr lang="zh-CN" altLang="en-US" sz="2400" dirty="0"/>
              <a:t>高效的部署和扩容</a:t>
            </a:r>
          </a:p>
          <a:p>
            <a:pPr marL="171450" indent="-171450">
              <a:lnSpc>
                <a:spcPct val="150000"/>
              </a:lnSpc>
              <a:buFont typeface="Arial" panose="020B0604020202020204" pitchFamily="34" charset="0"/>
              <a:buChar char="•"/>
            </a:pPr>
            <a:r>
              <a:rPr lang="zh-CN" altLang="en-US" sz="2400" dirty="0"/>
              <a:t>更高的资源利用率</a:t>
            </a:r>
          </a:p>
          <a:p>
            <a:pPr marL="171450" indent="-171450">
              <a:lnSpc>
                <a:spcPct val="150000"/>
              </a:lnSpc>
              <a:buFont typeface="Arial" panose="020B0604020202020204" pitchFamily="34" charset="0"/>
              <a:buChar char="•"/>
            </a:pPr>
            <a:r>
              <a:rPr lang="zh-CN" altLang="en-US" sz="2400" dirty="0"/>
              <a:t>更简单的</a:t>
            </a:r>
            <a:r>
              <a:rPr lang="zh-CN" altLang="en-US" sz="2400" dirty="0" smtClean="0"/>
              <a:t>管理</a:t>
            </a:r>
            <a:endParaRPr lang="zh-CN" altLang="en-US" sz="2400" dirty="0"/>
          </a:p>
        </p:txBody>
      </p:sp>
    </p:spTree>
    <p:extLst>
      <p:ext uri="{BB962C8B-B14F-4D97-AF65-F5344CB8AC3E}">
        <p14:creationId xmlns:p14="http://schemas.microsoft.com/office/powerpoint/2010/main" val="731127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Docker</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的组件</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descr="docker engine components flow"/>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4397" y="966432"/>
            <a:ext cx="4187132" cy="327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524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Docker</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常见架构</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4" name="Picture 2" descr="dock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249" y="1034716"/>
            <a:ext cx="6352378" cy="33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92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8</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82" y="0"/>
            <a:ext cx="6385035" cy="5143500"/>
          </a:xfrm>
          <a:prstGeom prst="rect">
            <a:avLst/>
          </a:prstGeom>
        </p:spPr>
      </p:pic>
    </p:spTree>
    <p:extLst>
      <p:ext uri="{BB962C8B-B14F-4D97-AF65-F5344CB8AC3E}">
        <p14:creationId xmlns:p14="http://schemas.microsoft.com/office/powerpoint/2010/main" val="3856641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normAutofit/>
          </a:bodyPr>
          <a:lstStyle/>
          <a:p>
            <a:r>
              <a:rPr lang="zh-CN" altLang="en-US" sz="2800" dirty="0" smtClean="0"/>
              <a:t>内容大纲</a:t>
            </a:r>
            <a:endParaRPr lang="en-US" sz="2800" dirty="0"/>
          </a:p>
        </p:txBody>
      </p:sp>
      <p:sp>
        <p:nvSpPr>
          <p:cNvPr id="4" name="灯片编号占位符 3"/>
          <p:cNvSpPr>
            <a:spLocks noGrp="1"/>
          </p:cNvSpPr>
          <p:nvPr>
            <p:ph type="sldNum" sz="quarter" idx="4"/>
          </p:nvPr>
        </p:nvSpPr>
        <p:spPr/>
        <p:txBody>
          <a:bodyPr/>
          <a:lstStyle/>
          <a:p>
            <a:fld id="{C3837181-38C6-AD4F-B8BA-B444770388BB}" type="slidenum">
              <a:rPr lang="en-US" smtClean="0"/>
              <a:pPr/>
              <a:t>9</a:t>
            </a:fld>
            <a:endParaRPr lang="en-US" dirty="0"/>
          </a:p>
        </p:txBody>
      </p:sp>
      <p:sp>
        <p:nvSpPr>
          <p:cNvPr id="8" name="文本框 7"/>
          <p:cNvSpPr txBox="1"/>
          <p:nvPr/>
        </p:nvSpPr>
        <p:spPr>
          <a:xfrm>
            <a:off x="2294067" y="1602253"/>
            <a:ext cx="4374211" cy="2554545"/>
          </a:xfrm>
          <a:prstGeom prst="rect">
            <a:avLst/>
          </a:prstGeom>
          <a:noFill/>
        </p:spPr>
        <p:txBody>
          <a:bodyPr wrap="square" rtlCol="0">
            <a:spAutoFit/>
          </a:bodyPr>
          <a:lstStyle/>
          <a:p>
            <a:pPr marL="171450" indent="-1714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什么</a:t>
            </a:r>
            <a:r>
              <a:rPr lang="zh-CN" altLang="en-US" sz="2000" dirty="0">
                <a:latin typeface="微软雅黑" panose="020B0503020204020204" pitchFamily="34" charset="-122"/>
                <a:ea typeface="微软雅黑" panose="020B0503020204020204" pitchFamily="34" charset="-122"/>
              </a:rPr>
              <a:t>是分层</a:t>
            </a:r>
            <a:r>
              <a:rPr lang="zh-CN" altLang="en-US" sz="2000" dirty="0" smtClean="0">
                <a:latin typeface="微软雅黑" panose="020B0503020204020204" pitchFamily="34" charset="-122"/>
                <a:ea typeface="微软雅黑" panose="020B0503020204020204" pitchFamily="34" charset="-122"/>
              </a:rPr>
              <a:t>镜像</a:t>
            </a:r>
            <a:endParaRPr lang="en-US" altLang="zh-CN" sz="20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什么是</a:t>
            </a:r>
            <a:r>
              <a:rPr lang="en-US" altLang="zh-CN" sz="2000" dirty="0" err="1" smtClean="0">
                <a:latin typeface="微软雅黑" panose="020B0503020204020204" pitchFamily="34" charset="-122"/>
                <a:ea typeface="微软雅黑" panose="020B0503020204020204" pitchFamily="34" charset="-122"/>
              </a:rPr>
              <a:t>Dockerfile</a:t>
            </a:r>
            <a:endParaRPr lang="en-US" altLang="zh-CN" sz="20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使用</a:t>
            </a:r>
            <a:r>
              <a:rPr lang="en-US" altLang="zh-CN" sz="2000" dirty="0" err="1">
                <a:latin typeface="微软雅黑" panose="020B0503020204020204" pitchFamily="34" charset="-122"/>
                <a:ea typeface="微软雅黑" panose="020B0503020204020204" pitchFamily="34" charset="-122"/>
              </a:rPr>
              <a:t>Dockerfile</a:t>
            </a:r>
            <a:r>
              <a:rPr lang="zh-CN" altLang="en-US" sz="2000" dirty="0">
                <a:latin typeface="微软雅黑" panose="020B0503020204020204" pitchFamily="34" charset="-122"/>
                <a:ea typeface="微软雅黑" panose="020B0503020204020204" pitchFamily="34" charset="-122"/>
              </a:rPr>
              <a:t>构建</a:t>
            </a:r>
            <a:r>
              <a:rPr lang="zh-CN" altLang="en-US" sz="2000" dirty="0" smtClean="0">
                <a:latin typeface="微软雅黑" panose="020B0503020204020204" pitchFamily="34" charset="-122"/>
                <a:ea typeface="微软雅黑" panose="020B0503020204020204" pitchFamily="34" charset="-122"/>
              </a:rPr>
              <a:t>镜像</a:t>
            </a:r>
            <a:endParaRPr lang="en-US" altLang="zh-CN" sz="20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使用容器镜像服务在线构建镜像</a:t>
            </a:r>
            <a:endParaRPr lang="en-US" sz="2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137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16401</TotalTime>
  <Words>1093</Words>
  <Application>Microsoft Office PowerPoint</Application>
  <PresentationFormat>全屏显示(16:9)</PresentationFormat>
  <Paragraphs>136</Paragraphs>
  <Slides>19</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-apple-system</vt:lpstr>
      <vt:lpstr>等线</vt:lpstr>
      <vt:lpstr>Microsoft YaHei</vt:lpstr>
      <vt:lpstr>Microsoft YaHei</vt:lpstr>
      <vt:lpstr>Arial</vt:lpstr>
      <vt:lpstr>Calibri</vt:lpstr>
      <vt:lpstr>Courier New</vt:lpstr>
      <vt:lpstr>4_Custom Design</vt:lpstr>
      <vt:lpstr>6_Custom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spring.ning</cp:lastModifiedBy>
  <cp:revision>655</cp:revision>
  <dcterms:created xsi:type="dcterms:W3CDTF">2018-06-21T13:34:14Z</dcterms:created>
  <dcterms:modified xsi:type="dcterms:W3CDTF">2018-12-11T09:10:37Z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(3)kNyTDRF/j+OBlkA64RvQ0z6gdGdWipWB4ZTkaogZuP9n1d+02su4MjbRHYTydmSKXsH4ox4P
W3ACAz50zGwG8peD2XZDFc2mg3eUwRdVA2A6HtYfPV8Kwp+09tlEM5BiLGFgpKgAunQ7JSm0
UHlDGWUyZsI7LsaW3U4AWgXh9LY+5KHhxrGjpPj3nmb0rx2jgDkcsb351BXfR2DV+jgU84hY
wrgTfUD1M3/EtAiUvv</vt:lpwstr>
  </property>
  <property fmtid="{D5CDD505-2E9C-101B-9397-08002B2CF9AE}" pid="3" name="_2015_ms_pID_7253431">
    <vt:lpwstr>l70vX2yXdbttWOiQl5zDJbaflHANdoc4O9xolQSj64uSCtKU8rNoI7
j0HiQPZo4dP0wIzihyvbr1vFLzzE8Yj4lZiFxbfhvf9wMRo1nW08hi9fgd11RqsDBpYloqBc
IBaofT8hPUZNL45V7Ewdney1gKob0Pew9l+8OwH5otDHvy4iVqb3Xwh6LObivv2dAnr/+Z/d
4+Qx/m5JyrmYq1P6+3xjwg+JxQPx33UiBNuM</vt:lpwstr>
  </property>
  <property fmtid="{D5CDD505-2E9C-101B-9397-08002B2CF9AE}" pid="4" name="_2015_ms_pID_7253432">
    <vt:lpwstr>+Q==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1540966159</vt:lpwstr>
  </property>
</Properties>
</file>